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12192000"/>
  <p:embeddedFontLst>
    <p:embeddedFont>
      <p:font typeface="MiSans" panose="020B0604020202020204" charset="-122"/>
      <p:regular r:id="rId32"/>
    </p:embeddedFont>
    <p:embeddedFont>
      <p:font typeface="Noto Sans SC" panose="020B0200000000000000" pitchFamily="34" charset="-128"/>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01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4.svg"/><Relationship Id="rId5" Type="http://schemas.openxmlformats.org/officeDocument/2006/relationships/image" Target="../media/image7.png"/><Relationship Id="rId4" Type="http://schemas.openxmlformats.org/officeDocument/2006/relationships/image" Target="../media/image53.svg"/><Relationship Id="rId9" Type="http://schemas.openxmlformats.org/officeDocument/2006/relationships/image" Target="../media/image57.svg"/></Relationships>
</file>

<file path=ppt/slides/_rels/slide13.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70.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3.svg"/><Relationship Id="rId11" Type="http://schemas.openxmlformats.org/officeDocument/2006/relationships/image" Target="../media/image75.svg"/><Relationship Id="rId5" Type="http://schemas.openxmlformats.org/officeDocument/2006/relationships/image" Target="../media/image72.png"/><Relationship Id="rId10" Type="http://schemas.openxmlformats.org/officeDocument/2006/relationships/image" Target="../media/image74.png"/><Relationship Id="rId4" Type="http://schemas.openxmlformats.org/officeDocument/2006/relationships/image" Target="../media/image71.svg"/><Relationship Id="rId9" Type="http://schemas.openxmlformats.org/officeDocument/2006/relationships/image" Target="../media/image55.sv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7.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9.png"/><Relationship Id="rId7"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7.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9" Type="http://schemas.openxmlformats.org/officeDocument/2006/relationships/image" Target="../media/image94.png"/></Relationships>
</file>

<file path=ppt/slides/_rels/slide23.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100.svg"/><Relationship Id="rId4" Type="http://schemas.openxmlformats.org/officeDocument/2006/relationships/image" Target="../media/image96.svg"/><Relationship Id="rId9" Type="http://schemas.openxmlformats.org/officeDocument/2006/relationships/image" Target="../media/image99.png"/></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2.svg"/></Relationships>
</file>

<file path=ppt/slides/_rels/slide25.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56.png"/><Relationship Id="rId7"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1.svg"/><Relationship Id="rId11" Type="http://schemas.openxmlformats.org/officeDocument/2006/relationships/image" Target="../media/image116.sv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svg"/><Relationship Id="rId9" Type="http://schemas.openxmlformats.org/officeDocument/2006/relationships/image" Target="../media/image114.svg"/></Relationships>
</file>

<file path=ppt/slides/_rels/slide28.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4.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20.svg"/><Relationship Id="rId11" Type="http://schemas.openxmlformats.org/officeDocument/2006/relationships/image" Target="../media/image123.png"/><Relationship Id="rId5" Type="http://schemas.openxmlformats.org/officeDocument/2006/relationships/image" Target="../media/image119.png"/><Relationship Id="rId10" Type="http://schemas.openxmlformats.org/officeDocument/2006/relationships/image" Target="../media/image57.svg"/><Relationship Id="rId4" Type="http://schemas.openxmlformats.org/officeDocument/2006/relationships/image" Target="../media/image118.svg"/><Relationship Id="rId9"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3.png"/><Relationship Id="rId7" Type="http://schemas.openxmlformats.org/officeDocument/2006/relationships/image" Target="../media/image11.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28.png"/><Relationship Id="rId5" Type="http://schemas.openxmlformats.org/officeDocument/2006/relationships/image" Target="../media/image9.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9.svg"/><Relationship Id="rId11" Type="http://schemas.openxmlformats.org/officeDocument/2006/relationships/image" Target="../media/image40.png"/><Relationship Id="rId5" Type="http://schemas.openxmlformats.org/officeDocument/2006/relationships/image" Target="../media/image28.png"/><Relationship Id="rId10" Type="http://schemas.openxmlformats.org/officeDocument/2006/relationships/image" Target="../media/image39.svg"/><Relationship Id="rId4" Type="http://schemas.openxmlformats.org/officeDocument/2006/relationships/image" Target="../media/image35.svg"/><Relationship Id="rId9" Type="http://schemas.openxmlformats.org/officeDocument/2006/relationships/image" Target="../media/image38.png"/><Relationship Id="rId1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0480" y="1730375"/>
            <a:ext cx="12235815" cy="5128895"/>
          </a:xfrm>
          <a:prstGeom prst="rect">
            <a:avLst/>
          </a:prstGeom>
          <a:solidFill>
            <a:srgbClr val="C15145"/>
          </a:solidFill>
          <a:ln/>
        </p:spPr>
      </p:sp>
      <p:sp>
        <p:nvSpPr>
          <p:cNvPr id="5" name="Text 3"/>
          <p:cNvSpPr/>
          <p:nvPr/>
        </p:nvSpPr>
        <p:spPr>
          <a:xfrm>
            <a:off x="-30480" y="1730375"/>
            <a:ext cx="12235815" cy="51288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20100000">
            <a:off x="5164455" y="3388995"/>
            <a:ext cx="6988810" cy="2291080"/>
          </a:xfrm>
          <a:prstGeom prst="ellipse">
            <a:avLst/>
          </a:prstGeom>
          <a:solidFill>
            <a:srgbClr val="B2C3F7"/>
          </a:solidFill>
          <a:ln/>
        </p:spPr>
      </p:sp>
      <p:sp>
        <p:nvSpPr>
          <p:cNvPr id="7" name="Text 5"/>
          <p:cNvSpPr/>
          <p:nvPr/>
        </p:nvSpPr>
        <p:spPr>
          <a:xfrm rot="20100000">
            <a:off x="5164455" y="3388995"/>
            <a:ext cx="6988810" cy="22910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23620" y="1751965"/>
            <a:ext cx="2136775" cy="0"/>
          </a:xfrm>
          <a:prstGeom prst="line">
            <a:avLst/>
          </a:prstGeom>
          <a:noFill/>
          <a:ln w="63500">
            <a:solidFill>
              <a:srgbClr val="171717"/>
            </a:solidFill>
            <a:prstDash val="solid"/>
            <a:headEnd type="none"/>
            <a:tailEnd type="none"/>
          </a:ln>
        </p:spPr>
      </p:sp>
      <p:sp>
        <p:nvSpPr>
          <p:cNvPr id="9" name="Text 7"/>
          <p:cNvSpPr/>
          <p:nvPr/>
        </p:nvSpPr>
        <p:spPr>
          <a:xfrm>
            <a:off x="930275" y="5563870"/>
            <a:ext cx="2336165" cy="338554"/>
          </a:xfrm>
          <a:prstGeom prst="rect">
            <a:avLst/>
          </a:prstGeom>
          <a:noFill/>
          <a:ln/>
        </p:spPr>
        <p:txBody>
          <a:bodyPr wrap="square" lIns="91440" tIns="45720" rIns="91440" bIns="45720" rtlCol="0" anchor="t">
            <a:spAutoFit/>
          </a:bodyPr>
          <a:lstStyle/>
          <a:p>
            <a:pPr>
              <a:lnSpc>
                <a:spcPct val="100000"/>
              </a:lnSpc>
            </a:pPr>
            <a:r>
              <a:rPr lang="en-US" sz="1600" b="1" dirty="0">
                <a:solidFill>
                  <a:srgbClr val="FDF1E1"/>
                </a:solidFill>
                <a:latin typeface="Noto Sans SC" pitchFamily="34" charset="0"/>
                <a:ea typeface="Noto Sans SC" pitchFamily="34" charset="-122"/>
                <a:cs typeface="Noto Sans SC" pitchFamily="34" charset="-120"/>
              </a:rPr>
              <a:t>Sean Wong</a:t>
            </a:r>
            <a:endParaRPr lang="en-US" sz="1600" dirty="0"/>
          </a:p>
        </p:txBody>
      </p:sp>
      <p:sp>
        <p:nvSpPr>
          <p:cNvPr id="10" name="Text 8"/>
          <p:cNvSpPr/>
          <p:nvPr/>
        </p:nvSpPr>
        <p:spPr>
          <a:xfrm>
            <a:off x="930275" y="5901055"/>
            <a:ext cx="2336165" cy="270867"/>
          </a:xfrm>
          <a:prstGeom prst="rect">
            <a:avLst/>
          </a:prstGeom>
          <a:noFill/>
          <a:ln/>
        </p:spPr>
        <p:txBody>
          <a:bodyPr wrap="square" lIns="91440" tIns="45720" rIns="91440" bIns="45720" rtlCol="0" anchor="t">
            <a:spAutoFit/>
          </a:bodyPr>
          <a:lstStyle/>
          <a:p>
            <a:pPr>
              <a:lnSpc>
                <a:spcPct val="100000"/>
              </a:lnSpc>
            </a:pPr>
            <a:r>
              <a:rPr lang="en-US" sz="1600" b="1" dirty="0">
                <a:solidFill>
                  <a:srgbClr val="FDF1E1"/>
                </a:solidFill>
                <a:latin typeface="Noto Sans SC" pitchFamily="34" charset="0"/>
                <a:ea typeface="Noto Sans SC" pitchFamily="34" charset="-122"/>
                <a:cs typeface="Noto Sans SC" pitchFamily="34" charset="-120"/>
              </a:rPr>
              <a:t>2025/05/01</a:t>
            </a:r>
            <a:endParaRPr lang="en-US" sz="1600" dirty="0"/>
          </a:p>
        </p:txBody>
      </p:sp>
      <p:sp>
        <p:nvSpPr>
          <p:cNvPr id="11" name="Shape 9"/>
          <p:cNvSpPr/>
          <p:nvPr/>
        </p:nvSpPr>
        <p:spPr>
          <a:xfrm>
            <a:off x="10814050" y="668655"/>
            <a:ext cx="154081" cy="154305"/>
          </a:xfrm>
          <a:prstGeom prst="ellipse">
            <a:avLst/>
          </a:prstGeom>
          <a:solidFill>
            <a:srgbClr val="DAE3F5"/>
          </a:solidFill>
          <a:ln w="38100">
            <a:solidFill>
              <a:srgbClr val="3C2B22"/>
            </a:solidFill>
            <a:prstDash val="solid"/>
          </a:ln>
        </p:spPr>
      </p:sp>
      <p:sp>
        <p:nvSpPr>
          <p:cNvPr id="12" name="Text 10"/>
          <p:cNvSpPr/>
          <p:nvPr/>
        </p:nvSpPr>
        <p:spPr>
          <a:xfrm>
            <a:off x="10814050"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1068797" y="668655"/>
            <a:ext cx="154081" cy="154305"/>
          </a:xfrm>
          <a:prstGeom prst="ellipse">
            <a:avLst/>
          </a:prstGeom>
          <a:solidFill>
            <a:srgbClr val="DAE3F5"/>
          </a:solidFill>
          <a:ln w="38100">
            <a:solidFill>
              <a:srgbClr val="3C2B22"/>
            </a:solidFill>
            <a:prstDash val="solid"/>
          </a:ln>
        </p:spPr>
      </p:sp>
      <p:sp>
        <p:nvSpPr>
          <p:cNvPr id="14" name="Text 12"/>
          <p:cNvSpPr/>
          <p:nvPr/>
        </p:nvSpPr>
        <p:spPr>
          <a:xfrm>
            <a:off x="11068797"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1323544" y="668655"/>
            <a:ext cx="154081" cy="154305"/>
          </a:xfrm>
          <a:prstGeom prst="ellipse">
            <a:avLst/>
          </a:prstGeom>
          <a:solidFill>
            <a:srgbClr val="DAE3F5"/>
          </a:solidFill>
          <a:ln w="38100">
            <a:solidFill>
              <a:srgbClr val="3C2B22"/>
            </a:solidFill>
            <a:prstDash val="solid"/>
          </a:ln>
        </p:spPr>
      </p:sp>
      <p:sp>
        <p:nvSpPr>
          <p:cNvPr id="16" name="Text 14"/>
          <p:cNvSpPr/>
          <p:nvPr/>
        </p:nvSpPr>
        <p:spPr>
          <a:xfrm>
            <a:off x="11323544"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9:58-d2nf6fh8bjvh7rlj01m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2750" y="209550"/>
            <a:ext cx="5475605" cy="6858000"/>
          </a:xfrm>
          <a:prstGeom prst="rect">
            <a:avLst/>
          </a:prstGeom>
        </p:spPr>
      </p:pic>
      <p:pic>
        <p:nvPicPr>
          <p:cNvPr id="18" name="Image 1" descr="https://kimi-img.moonshot.cn/pub/slides/slides_tmpl/image/25-08-27-19:59:58-d2nf6fh8bjvh7rlj01n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7610" y="4529455"/>
            <a:ext cx="1343025" cy="1371600"/>
          </a:xfrm>
          <a:prstGeom prst="rect">
            <a:avLst/>
          </a:prstGeom>
        </p:spPr>
      </p:pic>
      <p:pic>
        <p:nvPicPr>
          <p:cNvPr id="19" name="Image 2" descr="https://kimi-img.moonshot.cn/pub/slides/slides_tmpl/image/25-08-27-19:59:58-d2nf6fh8bjvh7rlj01n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0700" y="3879850"/>
            <a:ext cx="1978660" cy="2021205"/>
          </a:xfrm>
          <a:prstGeom prst="rect">
            <a:avLst/>
          </a:prstGeom>
        </p:spPr>
      </p:pic>
      <p:pic>
        <p:nvPicPr>
          <p:cNvPr id="20" name="Image 3" descr="https://kimi-img.moonshot.cn/pub/slides/slides_tmpl/image/25-08-27-19:59:58-d2nf6fh8bjvh7rlj01n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9540" y="1235075"/>
            <a:ext cx="933450" cy="953770"/>
          </a:xfrm>
          <a:prstGeom prst="rect">
            <a:avLst/>
          </a:prstGeom>
        </p:spPr>
      </p:pic>
      <p:sp>
        <p:nvSpPr>
          <p:cNvPr id="21" name="Text 15"/>
          <p:cNvSpPr/>
          <p:nvPr/>
        </p:nvSpPr>
        <p:spPr>
          <a:xfrm>
            <a:off x="857250" y="2285365"/>
            <a:ext cx="5238750" cy="2466975"/>
          </a:xfrm>
          <a:prstGeom prst="rect">
            <a:avLst/>
          </a:prstGeom>
          <a:noFill/>
          <a:ln/>
        </p:spPr>
        <p:txBody>
          <a:bodyPr wrap="square" lIns="91440" tIns="45720" rIns="91440" bIns="45720" rtlCol="0" anchor="ctr"/>
          <a:lstStyle/>
          <a:p>
            <a:pPr>
              <a:lnSpc>
                <a:spcPct val="100000"/>
              </a:lnSpc>
            </a:pPr>
            <a:r>
              <a:rPr lang="en-US" sz="4400" b="1" dirty="0">
                <a:solidFill>
                  <a:srgbClr val="FDF1E1"/>
                </a:solidFill>
                <a:latin typeface="Noto Sans SC" pitchFamily="34" charset="0"/>
                <a:ea typeface="Noto Sans SC" pitchFamily="34" charset="-122"/>
                <a:cs typeface="Noto Sans SC" pitchFamily="34" charset="-120"/>
              </a:rPr>
              <a:t>AI Appreciation Mini-Course</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29210"/>
            <a:ext cx="12192000" cy="6858000"/>
          </a:xfrm>
          <a:prstGeom prst="rect">
            <a:avLst/>
          </a:prstGeom>
          <a:solidFill>
            <a:srgbClr val="FAF3D7"/>
          </a:solidFill>
          <a:ln/>
        </p:spPr>
      </p:sp>
      <p:sp>
        <p:nvSpPr>
          <p:cNvPr id="3" name="Text 1"/>
          <p:cNvSpPr/>
          <p:nvPr/>
        </p:nvSpPr>
        <p:spPr>
          <a:xfrm>
            <a:off x="635" y="-29210"/>
            <a:ext cx="12192000"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0" y="-29210"/>
            <a:ext cx="12192000" cy="1356360"/>
          </a:xfrm>
          <a:prstGeom prst="roundRect">
            <a:avLst>
              <a:gd name="adj" fmla="val 0"/>
            </a:avLst>
          </a:prstGeom>
          <a:solidFill>
            <a:srgbClr val="C15145"/>
          </a:solidFill>
          <a:ln/>
        </p:spPr>
      </p:sp>
      <p:sp>
        <p:nvSpPr>
          <p:cNvPr id="5" name="Text 3"/>
          <p:cNvSpPr/>
          <p:nvPr/>
        </p:nvSpPr>
        <p:spPr>
          <a:xfrm>
            <a:off x="0" y="-29210"/>
            <a:ext cx="12192000" cy="13563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flipV="1">
            <a:off x="0" y="2739390"/>
            <a:ext cx="12205970" cy="4118610"/>
          </a:xfrm>
          <a:prstGeom prst="rect">
            <a:avLst/>
          </a:prstGeom>
          <a:solidFill>
            <a:srgbClr val="ECE4CD"/>
          </a:solidFill>
          <a:ln/>
        </p:spPr>
      </p:sp>
      <p:sp>
        <p:nvSpPr>
          <p:cNvPr id="7" name="Text 5"/>
          <p:cNvSpPr/>
          <p:nvPr/>
        </p:nvSpPr>
        <p:spPr>
          <a:xfrm>
            <a:off x="0" y="2739390"/>
            <a:ext cx="12205970" cy="411861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504825" y="353060"/>
            <a:ext cx="8263890" cy="593725"/>
          </a:xfrm>
          <a:prstGeom prst="rect">
            <a:avLst/>
          </a:prstGeom>
          <a:noFill/>
          <a:ln/>
        </p:spPr>
        <p:txBody>
          <a:bodyPr wrap="square" lIns="91440" tIns="45720" rIns="91440" bIns="45720" rtlCol="0" anchor="t">
            <a:spAutoFit/>
          </a:bodyPr>
          <a:lstStyle/>
          <a:p>
            <a:pPr>
              <a:lnSpc>
                <a:spcPct val="120000"/>
              </a:lnSpc>
            </a:pPr>
            <a:r>
              <a:rPr lang="en-US" sz="3200" b="1" dirty="0">
                <a:solidFill>
                  <a:srgbClr val="FAF3D7"/>
                </a:solidFill>
                <a:latin typeface="Noto Sans SC" pitchFamily="34" charset="0"/>
                <a:ea typeface="Noto Sans SC" pitchFamily="34" charset="-122"/>
                <a:cs typeface="Noto Sans SC" pitchFamily="34" charset="-120"/>
              </a:rPr>
              <a:t>Map Apps as AI Case Study</a:t>
            </a:r>
            <a:endParaRPr lang="en-US" sz="1600" dirty="0"/>
          </a:p>
        </p:txBody>
      </p:sp>
      <p:pic>
        <p:nvPicPr>
          <p:cNvPr id="9" name="Image 0" descr="https://kimi-img.moonshot.cn/pub/slides/slides_tmpl/image/25-08-27-19:59:59-d2nf6fp8bjvh7rlj02k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220" y="1395095"/>
            <a:ext cx="1718310" cy="2063115"/>
          </a:xfrm>
          <a:prstGeom prst="rect">
            <a:avLst/>
          </a:prstGeom>
        </p:spPr>
      </p:pic>
      <p:pic>
        <p:nvPicPr>
          <p:cNvPr id="10" name="Image 1" descr="https://kimi-img.moonshot.cn/pub/slides/slides_tmpl/image/25-08-27-19:59:59-d2nf6fp8bjvh7rlj02l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975" y="856615"/>
            <a:ext cx="2545715" cy="2668905"/>
          </a:xfrm>
          <a:prstGeom prst="rect">
            <a:avLst/>
          </a:prstGeom>
        </p:spPr>
      </p:pic>
      <p:pic>
        <p:nvPicPr>
          <p:cNvPr id="11" name="Image 2" descr="https://kimi-img.moonshot.cn/pub/slides/slides_tmpl/image/25-08-27-19:59:59-d2nf6fp8bjvh7rlj02m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7160" y="1559560"/>
            <a:ext cx="1451610" cy="1755140"/>
          </a:xfrm>
          <a:prstGeom prst="rect">
            <a:avLst/>
          </a:prstGeom>
        </p:spPr>
      </p:pic>
      <p:sp>
        <p:nvSpPr>
          <p:cNvPr id="12" name="Text 7"/>
          <p:cNvSpPr/>
          <p:nvPr/>
        </p:nvSpPr>
        <p:spPr>
          <a:xfrm>
            <a:off x="601980" y="3612985"/>
            <a:ext cx="3202940" cy="556895"/>
          </a:xfrm>
          <a:prstGeom prst="rect">
            <a:avLst/>
          </a:prstGeom>
          <a:noFill/>
          <a:ln/>
        </p:spPr>
        <p:txBody>
          <a:bodyPr wrap="square" lIns="91440" tIns="45720" rIns="91440" bIns="45720" rtlCol="0" anchor="ctr"/>
          <a:lstStyle/>
          <a:p>
            <a:pPr algn="ctr">
              <a:lnSpc>
                <a:spcPct val="100000"/>
              </a:lnSpc>
            </a:pPr>
            <a:r>
              <a:rPr lang="en-US" sz="2000" b="1" dirty="0">
                <a:solidFill>
                  <a:srgbClr val="DD5142"/>
                </a:solidFill>
                <a:latin typeface="Noto Sans SC" pitchFamily="34" charset="0"/>
                <a:ea typeface="Noto Sans SC" pitchFamily="34" charset="-122"/>
                <a:cs typeface="Noto Sans SC" pitchFamily="34" charset="-120"/>
              </a:rPr>
              <a:t>Real-Time Traffic Prediction</a:t>
            </a:r>
            <a:endParaRPr lang="en-US" sz="1600" dirty="0"/>
          </a:p>
        </p:txBody>
      </p:sp>
      <p:sp>
        <p:nvSpPr>
          <p:cNvPr id="13" name="Text 8"/>
          <p:cNvSpPr/>
          <p:nvPr/>
        </p:nvSpPr>
        <p:spPr>
          <a:xfrm>
            <a:off x="386080" y="4395470"/>
            <a:ext cx="3593465" cy="1664494"/>
          </a:xfrm>
          <a:prstGeom prst="rect">
            <a:avLst/>
          </a:prstGeom>
          <a:noFill/>
          <a:ln/>
        </p:spPr>
        <p:txBody>
          <a:bodyPr wrap="square" lIns="91440" tIns="45720" rIns="91440" bIns="45720" rtlCol="0" anchor="t">
            <a:spAutoFit/>
          </a:bodyPr>
          <a:lstStyle/>
          <a:p>
            <a:pPr>
              <a:lnSpc>
                <a:spcPct val="130000"/>
              </a:lnSpc>
            </a:pPr>
            <a:r>
              <a:rPr lang="en-US" sz="1400" dirty="0">
                <a:solidFill>
                  <a:srgbClr val="222A35"/>
                </a:solidFill>
                <a:latin typeface="Noto Sans SC" pitchFamily="34" charset="0"/>
                <a:ea typeface="Noto Sans SC" pitchFamily="34" charset="-122"/>
                <a:cs typeface="Noto Sans SC" pitchFamily="34" charset="-120"/>
              </a:rPr>
              <a:t>Navigation apps like Google Maps and Waze use AI to predict real-time traffic conditions. They analyze data from millions of users to optimize routes, providing accurate ETAs and avoiding congestion.</a:t>
            </a:r>
            <a:endParaRPr lang="en-US" sz="1600" dirty="0"/>
          </a:p>
        </p:txBody>
      </p:sp>
      <p:sp>
        <p:nvSpPr>
          <p:cNvPr id="14" name="Text 9"/>
          <p:cNvSpPr/>
          <p:nvPr/>
        </p:nvSpPr>
        <p:spPr>
          <a:xfrm>
            <a:off x="4455160" y="3612985"/>
            <a:ext cx="3202940" cy="556895"/>
          </a:xfrm>
          <a:prstGeom prst="rect">
            <a:avLst/>
          </a:prstGeom>
          <a:noFill/>
          <a:ln/>
        </p:spPr>
        <p:txBody>
          <a:bodyPr wrap="square" lIns="91440" tIns="45720" rIns="91440" bIns="45720" rtlCol="0" anchor="ctr"/>
          <a:lstStyle/>
          <a:p>
            <a:pPr algn="ctr">
              <a:lnSpc>
                <a:spcPct val="100000"/>
              </a:lnSpc>
            </a:pPr>
            <a:r>
              <a:rPr lang="en-US" sz="2000" b="1" dirty="0">
                <a:solidFill>
                  <a:srgbClr val="DD5142"/>
                </a:solidFill>
                <a:latin typeface="Noto Sans SC" pitchFamily="34" charset="0"/>
                <a:ea typeface="Noto Sans SC" pitchFamily="34" charset="-122"/>
                <a:cs typeface="Noto Sans SC" pitchFamily="34" charset="-120"/>
              </a:rPr>
              <a:t>Route Optimization</a:t>
            </a:r>
            <a:endParaRPr lang="en-US" sz="1600" dirty="0"/>
          </a:p>
        </p:txBody>
      </p:sp>
      <p:sp>
        <p:nvSpPr>
          <p:cNvPr id="15" name="Text 10"/>
          <p:cNvSpPr/>
          <p:nvPr/>
        </p:nvSpPr>
        <p:spPr>
          <a:xfrm>
            <a:off x="4239260" y="4395470"/>
            <a:ext cx="3593465" cy="1664494"/>
          </a:xfrm>
          <a:prstGeom prst="rect">
            <a:avLst/>
          </a:prstGeom>
          <a:noFill/>
          <a:ln/>
        </p:spPr>
        <p:txBody>
          <a:bodyPr wrap="square" lIns="91440" tIns="45720" rIns="91440" bIns="45720" rtlCol="0" anchor="t">
            <a:spAutoFit/>
          </a:bodyPr>
          <a:lstStyle/>
          <a:p>
            <a:pPr>
              <a:lnSpc>
                <a:spcPct val="130000"/>
              </a:lnSpc>
            </a:pPr>
            <a:r>
              <a:rPr lang="en-US" sz="1400" dirty="0">
                <a:solidFill>
                  <a:srgbClr val="222A35"/>
                </a:solidFill>
                <a:latin typeface="Noto Sans SC" pitchFamily="34" charset="0"/>
                <a:ea typeface="Noto Sans SC" pitchFamily="34" charset="-122"/>
                <a:cs typeface="Noto Sans SC" pitchFamily="34" charset="-120"/>
              </a:rPr>
              <a:t>AI algorithms continuously update routes based on current traffic data, ensuring the fastest possible travel times. This dynamic optimization saves time and reduces fuel consumption for users.</a:t>
            </a:r>
            <a:endParaRPr lang="en-US" sz="1600" dirty="0"/>
          </a:p>
        </p:txBody>
      </p:sp>
      <p:sp>
        <p:nvSpPr>
          <p:cNvPr id="16" name="Text 11"/>
          <p:cNvSpPr/>
          <p:nvPr/>
        </p:nvSpPr>
        <p:spPr>
          <a:xfrm>
            <a:off x="8308340" y="3612985"/>
            <a:ext cx="3202940" cy="556895"/>
          </a:xfrm>
          <a:prstGeom prst="rect">
            <a:avLst/>
          </a:prstGeom>
          <a:noFill/>
          <a:ln/>
        </p:spPr>
        <p:txBody>
          <a:bodyPr wrap="square" lIns="91440" tIns="45720" rIns="91440" bIns="45720" rtlCol="0" anchor="ctr"/>
          <a:lstStyle/>
          <a:p>
            <a:pPr algn="ctr">
              <a:lnSpc>
                <a:spcPct val="100000"/>
              </a:lnSpc>
            </a:pPr>
            <a:r>
              <a:rPr lang="en-US" sz="2000" b="1" dirty="0">
                <a:solidFill>
                  <a:srgbClr val="DD5142"/>
                </a:solidFill>
                <a:latin typeface="Noto Sans SC" pitchFamily="34" charset="0"/>
                <a:ea typeface="Noto Sans SC" pitchFamily="34" charset="-122"/>
                <a:cs typeface="Noto Sans SC" pitchFamily="34" charset="-120"/>
              </a:rPr>
              <a:t>User Awareness of AI</a:t>
            </a:r>
            <a:endParaRPr lang="en-US" sz="1600" dirty="0"/>
          </a:p>
        </p:txBody>
      </p:sp>
      <p:sp>
        <p:nvSpPr>
          <p:cNvPr id="17" name="Text 12"/>
          <p:cNvSpPr/>
          <p:nvPr/>
        </p:nvSpPr>
        <p:spPr>
          <a:xfrm>
            <a:off x="8092440" y="4395470"/>
            <a:ext cx="3593465" cy="1664494"/>
          </a:xfrm>
          <a:prstGeom prst="rect">
            <a:avLst/>
          </a:prstGeom>
          <a:noFill/>
          <a:ln/>
        </p:spPr>
        <p:txBody>
          <a:bodyPr wrap="square" lIns="91440" tIns="45720" rIns="91440" bIns="45720" rtlCol="0" anchor="t">
            <a:spAutoFit/>
          </a:bodyPr>
          <a:lstStyle/>
          <a:p>
            <a:pPr>
              <a:lnSpc>
                <a:spcPct val="130000"/>
              </a:lnSpc>
            </a:pPr>
            <a:r>
              <a:rPr lang="en-US" sz="1400" dirty="0">
                <a:solidFill>
                  <a:srgbClr val="222A35"/>
                </a:solidFill>
                <a:latin typeface="Noto Sans SC" pitchFamily="34" charset="0"/>
                <a:ea typeface="Noto Sans SC" pitchFamily="34" charset="-122"/>
                <a:cs typeface="Noto Sans SC" pitchFamily="34" charset="-120"/>
              </a:rPr>
              <a:t>By recognizing the AI behind these apps, users can better appreciate the technology's impact on daily routines and understand how predictive suggestions enhance their travel experiences.</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03</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Prompt Engineering</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AF3D7"/>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21920" y="2267585"/>
            <a:ext cx="4401185" cy="4592320"/>
          </a:xfrm>
          <a:prstGeom prst="round2SameRect">
            <a:avLst>
              <a:gd name="adj1" fmla="val 50000"/>
              <a:gd name="adj2" fmla="val 0"/>
            </a:avLst>
          </a:prstGeom>
          <a:solidFill>
            <a:srgbClr val="B2C3F7"/>
          </a:solidFill>
          <a:ln/>
        </p:spPr>
      </p:sp>
      <p:sp>
        <p:nvSpPr>
          <p:cNvPr id="5" name="Text 3"/>
          <p:cNvSpPr/>
          <p:nvPr/>
        </p:nvSpPr>
        <p:spPr>
          <a:xfrm>
            <a:off x="-121920" y="2267585"/>
            <a:ext cx="4401185" cy="45923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698615" y="0"/>
            <a:ext cx="5128895" cy="6859905"/>
          </a:xfrm>
          <a:prstGeom prst="round2SameRect">
            <a:avLst>
              <a:gd name="adj1" fmla="val 50000"/>
              <a:gd name="adj2" fmla="val 0"/>
            </a:avLst>
          </a:prstGeom>
          <a:solidFill>
            <a:srgbClr val="B2C3F7"/>
          </a:solidFill>
          <a:ln/>
        </p:spPr>
      </p:sp>
      <p:sp>
        <p:nvSpPr>
          <p:cNvPr id="7" name="Text 5"/>
          <p:cNvSpPr/>
          <p:nvPr/>
        </p:nvSpPr>
        <p:spPr>
          <a:xfrm>
            <a:off x="6698615" y="0"/>
            <a:ext cx="5128895" cy="685990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599440" y="597535"/>
            <a:ext cx="5335270" cy="1280517"/>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Crafting Strong Prompts</a:t>
            </a:r>
            <a:endParaRPr lang="en-US" sz="1600" dirty="0"/>
          </a:p>
        </p:txBody>
      </p:sp>
      <p:pic>
        <p:nvPicPr>
          <p:cNvPr id="9" name="Image 0" descr="https://kimi-img.moonshot.cn/pub/slides/slides_tmpl/image/25-08-27-19:59:58-d2nf6fh8bjvh7rlj025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886835" y="687070"/>
            <a:ext cx="4273550" cy="6303010"/>
          </a:xfrm>
          <a:prstGeom prst="rect">
            <a:avLst/>
          </a:prstGeom>
        </p:spPr>
      </p:pic>
      <p:pic>
        <p:nvPicPr>
          <p:cNvPr id="10" name="Image 1" descr="https://kimi-img.moonshot.cn/pub/slides/slides_tmpl/image/25-08-27-19:59:58-d2nf6fh8bjvh7rlj01v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0860" y="2206625"/>
            <a:ext cx="1667510" cy="1703070"/>
          </a:xfrm>
          <a:prstGeom prst="rect">
            <a:avLst/>
          </a:prstGeom>
        </p:spPr>
      </p:pic>
      <p:pic>
        <p:nvPicPr>
          <p:cNvPr id="11" name="Image 2" descr="https://kimi-img.moonshot.cn/pub/slides/slides_tmpl/image/25-08-27-19:59:58-d2nf6fh8bjvh7rlj0200.svg"/>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0607040" y="3429000"/>
            <a:ext cx="907415" cy="927100"/>
          </a:xfrm>
          <a:prstGeom prst="rect">
            <a:avLst/>
          </a:prstGeom>
        </p:spPr>
      </p:pic>
      <p:pic>
        <p:nvPicPr>
          <p:cNvPr id="12" name="Image 3" descr="https://kimi-img.moonshot.cn/pub/slides/slides_tmpl/image/25-08-27-19:59:58-d2nf6fh8bjvh7rlj0260.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410" y="1796415"/>
            <a:ext cx="1699260" cy="247015"/>
          </a:xfrm>
          <a:prstGeom prst="rect">
            <a:avLst/>
          </a:prstGeom>
        </p:spPr>
      </p:pic>
      <p:sp>
        <p:nvSpPr>
          <p:cNvPr id="13" name="Text 7"/>
          <p:cNvSpPr/>
          <p:nvPr/>
        </p:nvSpPr>
        <p:spPr>
          <a:xfrm>
            <a:off x="294005" y="3426460"/>
            <a:ext cx="3752215" cy="301625"/>
          </a:xfrm>
          <a:prstGeom prst="rect">
            <a:avLst/>
          </a:prstGeom>
          <a:noFill/>
          <a:ln/>
        </p:spPr>
        <p:txBody>
          <a:bodyPr wrap="square" lIns="91440" tIns="45720" rIns="91440" bIns="45720" rtlCol="0" anchor="ctr">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Elements of Effective Prompts</a:t>
            </a:r>
            <a:endParaRPr lang="en-US" sz="1600" dirty="0"/>
          </a:p>
        </p:txBody>
      </p:sp>
      <p:sp>
        <p:nvSpPr>
          <p:cNvPr id="14" name="Text 8"/>
          <p:cNvSpPr/>
          <p:nvPr/>
        </p:nvSpPr>
        <p:spPr>
          <a:xfrm>
            <a:off x="294005" y="4224655"/>
            <a:ext cx="3592830" cy="1586706"/>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Strong prompts are specific, provide context, state clear goals, and specify desired formats. These elements reduce ambiguity and guide AI systems to produce more accurate and useful outputs.</a:t>
            </a:r>
            <a:endParaRPr lang="en-US" sz="1600" dirty="0"/>
          </a:p>
        </p:txBody>
      </p:sp>
      <p:sp>
        <p:nvSpPr>
          <p:cNvPr id="15" name="Text 9"/>
          <p:cNvSpPr/>
          <p:nvPr/>
        </p:nvSpPr>
        <p:spPr>
          <a:xfrm>
            <a:off x="7662545" y="1357630"/>
            <a:ext cx="3338195" cy="631825"/>
          </a:xfrm>
          <a:prstGeom prst="rect">
            <a:avLst/>
          </a:prstGeom>
          <a:noFill/>
          <a:ln/>
        </p:spPr>
        <p:txBody>
          <a:bodyPr wrap="square" lIns="91440" tIns="45720" rIns="91440" bIns="45720" rtlCol="0" anchor="ctr">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Improving Communication with AI</a:t>
            </a:r>
            <a:endParaRPr lang="en-US" sz="1600" dirty="0"/>
          </a:p>
        </p:txBody>
      </p:sp>
      <p:sp>
        <p:nvSpPr>
          <p:cNvPr id="16" name="Text 10"/>
          <p:cNvSpPr/>
          <p:nvPr/>
        </p:nvSpPr>
        <p:spPr>
          <a:xfrm>
            <a:off x="7682865" y="2155825"/>
            <a:ext cx="3197860" cy="1586706"/>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By mastering prompt engineering, users can enhance their interactions with AI, turning vague queries into targeted, productive dialogues that leverage AI's capabilities more effectively.</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29210"/>
            <a:ext cx="12192000" cy="6887210"/>
          </a:xfrm>
          <a:prstGeom prst="roundRect">
            <a:avLst>
              <a:gd name="adj" fmla="val 0"/>
            </a:avLst>
          </a:prstGeom>
          <a:solidFill>
            <a:srgbClr val="DD5142"/>
          </a:solidFill>
          <a:ln/>
        </p:spPr>
      </p:sp>
      <p:sp>
        <p:nvSpPr>
          <p:cNvPr id="3" name="Text 1"/>
          <p:cNvSpPr/>
          <p:nvPr/>
        </p:nvSpPr>
        <p:spPr>
          <a:xfrm>
            <a:off x="0" y="-29210"/>
            <a:ext cx="12192000" cy="6887210"/>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461010" y="219710"/>
            <a:ext cx="11377295" cy="593725"/>
          </a:xfrm>
          <a:prstGeom prst="rect">
            <a:avLst/>
          </a:prstGeom>
          <a:noFill/>
          <a:ln/>
        </p:spPr>
        <p:txBody>
          <a:bodyPr wrap="square" lIns="91440" tIns="45720" rIns="91440" bIns="45720" rtlCol="0" anchor="t">
            <a:spAutoFit/>
          </a:bodyPr>
          <a:lstStyle/>
          <a:p>
            <a:pPr algn="ctr">
              <a:lnSpc>
                <a:spcPct val="120000"/>
              </a:lnSpc>
            </a:pPr>
            <a:r>
              <a:rPr lang="en-US" sz="3200" b="1" dirty="0">
                <a:solidFill>
                  <a:srgbClr val="FAF3D7"/>
                </a:solidFill>
                <a:latin typeface="Noto Sans SC" pitchFamily="34" charset="0"/>
                <a:ea typeface="Noto Sans SC" pitchFamily="34" charset="-122"/>
                <a:cs typeface="Noto Sans SC" pitchFamily="34" charset="-120"/>
              </a:rPr>
              <a:t>Weak vs Strong Prompt Example</a:t>
            </a:r>
            <a:endParaRPr lang="en-US" sz="1600" dirty="0"/>
          </a:p>
        </p:txBody>
      </p:sp>
      <p:sp>
        <p:nvSpPr>
          <p:cNvPr id="5" name="Shape 3"/>
          <p:cNvSpPr/>
          <p:nvPr/>
        </p:nvSpPr>
        <p:spPr>
          <a:xfrm>
            <a:off x="339090" y="2232025"/>
            <a:ext cx="2795905" cy="4244975"/>
          </a:xfrm>
          <a:prstGeom prst="roundRect">
            <a:avLst>
              <a:gd name="adj" fmla="val 16667"/>
            </a:avLst>
          </a:prstGeom>
          <a:solidFill>
            <a:srgbClr val="C3D3F9"/>
          </a:solidFill>
          <a:ln w="38100">
            <a:solidFill>
              <a:srgbClr val="0D0D0D"/>
            </a:solidFill>
            <a:prstDash val="solid"/>
          </a:ln>
        </p:spPr>
      </p:sp>
      <p:sp>
        <p:nvSpPr>
          <p:cNvPr id="6" name="Text 4"/>
          <p:cNvSpPr/>
          <p:nvPr/>
        </p:nvSpPr>
        <p:spPr>
          <a:xfrm>
            <a:off x="339090" y="2232025"/>
            <a:ext cx="2795905" cy="424497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02870" y="1229995"/>
            <a:ext cx="12368530" cy="559657"/>
          </a:xfrm>
          <a:custGeom>
            <a:avLst/>
            <a:gdLst/>
            <a:ahLst/>
            <a:cxnLst/>
            <a:rect l="l" t="t" r="r" b="b"/>
            <a:pathLst>
              <a:path w="12368530" h="559657">
                <a:moveTo>
                  <a:pt x="0" y="0"/>
                </a:moveTo>
                <a:cubicBezTo>
                  <a:pt x="308610" y="174694"/>
                  <a:pt x="1059815" y="555210"/>
                  <a:pt x="1821815" y="559657"/>
                </a:cubicBezTo>
                <a:cubicBezTo>
                  <a:pt x="2583815" y="564739"/>
                  <a:pt x="2939415" y="482156"/>
                  <a:pt x="3357880" y="341130"/>
                </a:cubicBezTo>
                <a:cubicBezTo>
                  <a:pt x="3776345" y="200740"/>
                  <a:pt x="4237990" y="26681"/>
                  <a:pt x="4765040" y="12070"/>
                </a:cubicBezTo>
                <a:cubicBezTo>
                  <a:pt x="5292090" y="-2541"/>
                  <a:pt x="5796280" y="203916"/>
                  <a:pt x="6198870" y="327155"/>
                </a:cubicBezTo>
                <a:cubicBezTo>
                  <a:pt x="6601460" y="450394"/>
                  <a:pt x="7230745" y="493591"/>
                  <a:pt x="7663815" y="515189"/>
                </a:cubicBezTo>
                <a:cubicBezTo>
                  <a:pt x="8096885" y="536788"/>
                  <a:pt x="8797290" y="356376"/>
                  <a:pt x="9136380" y="262359"/>
                </a:cubicBezTo>
                <a:cubicBezTo>
                  <a:pt x="9475470" y="168342"/>
                  <a:pt x="9982200" y="30492"/>
                  <a:pt x="10594340" y="24140"/>
                </a:cubicBezTo>
                <a:cubicBezTo>
                  <a:pt x="11206480" y="17787"/>
                  <a:pt x="12031980" y="208998"/>
                  <a:pt x="12368530" y="428160"/>
                </a:cubicBezTo>
              </a:path>
            </a:pathLst>
          </a:custGeom>
          <a:solidFill>
            <a:srgbClr val="000000">
              <a:alpha val="0"/>
            </a:srgbClr>
          </a:solidFill>
          <a:ln w="127000">
            <a:solidFill>
              <a:srgbClr val="ECE4CD"/>
            </a:solidFill>
            <a:prstDash val="solid"/>
          </a:ln>
        </p:spPr>
      </p:sp>
      <p:sp>
        <p:nvSpPr>
          <p:cNvPr id="8" name="Text 6"/>
          <p:cNvSpPr/>
          <p:nvPr/>
        </p:nvSpPr>
        <p:spPr>
          <a:xfrm>
            <a:off x="-102870" y="1229995"/>
            <a:ext cx="12368530" cy="559657"/>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661795" y="1896745"/>
            <a:ext cx="175895" cy="333375"/>
          </a:xfrm>
          <a:prstGeom prst="rect">
            <a:avLst/>
          </a:prstGeom>
          <a:solidFill>
            <a:srgbClr val="FCF8E5"/>
          </a:solidFill>
          <a:ln w="38100">
            <a:solidFill>
              <a:srgbClr val="181717"/>
            </a:solidFill>
            <a:prstDash val="solid"/>
          </a:ln>
        </p:spPr>
      </p:sp>
      <p:sp>
        <p:nvSpPr>
          <p:cNvPr id="10" name="Text 8"/>
          <p:cNvSpPr/>
          <p:nvPr/>
        </p:nvSpPr>
        <p:spPr>
          <a:xfrm>
            <a:off x="1661795" y="1896745"/>
            <a:ext cx="175895" cy="33337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7494905" y="1896745"/>
            <a:ext cx="175895" cy="333375"/>
          </a:xfrm>
          <a:prstGeom prst="rect">
            <a:avLst/>
          </a:prstGeom>
          <a:solidFill>
            <a:srgbClr val="FCF8E5"/>
          </a:solidFill>
          <a:ln w="38100">
            <a:solidFill>
              <a:srgbClr val="181717"/>
            </a:solidFill>
            <a:prstDash val="solid"/>
          </a:ln>
        </p:spPr>
      </p:sp>
      <p:sp>
        <p:nvSpPr>
          <p:cNvPr id="12" name="Text 10"/>
          <p:cNvSpPr/>
          <p:nvPr/>
        </p:nvSpPr>
        <p:spPr>
          <a:xfrm>
            <a:off x="7494905" y="1896745"/>
            <a:ext cx="175895" cy="33337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0417810" y="1493520"/>
            <a:ext cx="175895" cy="400050"/>
          </a:xfrm>
          <a:prstGeom prst="rect">
            <a:avLst/>
          </a:prstGeom>
          <a:solidFill>
            <a:srgbClr val="FCF8E5"/>
          </a:solidFill>
          <a:ln w="38100">
            <a:solidFill>
              <a:srgbClr val="181717"/>
            </a:solidFill>
            <a:prstDash val="solid"/>
          </a:ln>
        </p:spPr>
      </p:sp>
      <p:sp>
        <p:nvSpPr>
          <p:cNvPr id="14" name="Text 12"/>
          <p:cNvSpPr/>
          <p:nvPr/>
        </p:nvSpPr>
        <p:spPr>
          <a:xfrm>
            <a:off x="10417810" y="1493520"/>
            <a:ext cx="175895" cy="40005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4572000" y="1493520"/>
            <a:ext cx="175895" cy="400050"/>
          </a:xfrm>
          <a:prstGeom prst="rect">
            <a:avLst/>
          </a:prstGeom>
          <a:solidFill>
            <a:srgbClr val="FCF8E5"/>
          </a:solidFill>
          <a:ln w="38100">
            <a:solidFill>
              <a:srgbClr val="181717"/>
            </a:solidFill>
            <a:prstDash val="solid"/>
          </a:ln>
        </p:spPr>
      </p:sp>
      <p:sp>
        <p:nvSpPr>
          <p:cNvPr id="16" name="Text 14"/>
          <p:cNvSpPr/>
          <p:nvPr/>
        </p:nvSpPr>
        <p:spPr>
          <a:xfrm>
            <a:off x="4572000" y="1493520"/>
            <a:ext cx="175895" cy="40005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1524000" y="1537970"/>
            <a:ext cx="464185" cy="467360"/>
          </a:xfrm>
          <a:prstGeom prst="roundRect">
            <a:avLst>
              <a:gd name="adj" fmla="val 50000"/>
            </a:avLst>
          </a:prstGeom>
          <a:solidFill>
            <a:srgbClr val="C3D3F9"/>
          </a:solidFill>
          <a:ln w="38100">
            <a:solidFill>
              <a:srgbClr val="171717"/>
            </a:solidFill>
            <a:prstDash val="solid"/>
          </a:ln>
        </p:spPr>
      </p:sp>
      <p:sp>
        <p:nvSpPr>
          <p:cNvPr id="18" name="Text 16"/>
          <p:cNvSpPr/>
          <p:nvPr/>
        </p:nvSpPr>
        <p:spPr>
          <a:xfrm>
            <a:off x="1524000" y="1537970"/>
            <a:ext cx="464185" cy="467360"/>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slides_tmpl/image/25-08-27-19:59:59-d2nf6fp8bjvh7rlj02u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845" y="1582420"/>
            <a:ext cx="405130" cy="379095"/>
          </a:xfrm>
          <a:prstGeom prst="rect">
            <a:avLst/>
          </a:prstGeom>
        </p:spPr>
      </p:pic>
      <p:sp>
        <p:nvSpPr>
          <p:cNvPr id="20" name="Shape 17"/>
          <p:cNvSpPr/>
          <p:nvPr/>
        </p:nvSpPr>
        <p:spPr>
          <a:xfrm>
            <a:off x="7346950" y="1537970"/>
            <a:ext cx="464185" cy="467360"/>
          </a:xfrm>
          <a:prstGeom prst="roundRect">
            <a:avLst>
              <a:gd name="adj" fmla="val 50000"/>
            </a:avLst>
          </a:prstGeom>
          <a:solidFill>
            <a:srgbClr val="C3D3F9"/>
          </a:solidFill>
          <a:ln w="38100">
            <a:solidFill>
              <a:srgbClr val="171717"/>
            </a:solidFill>
            <a:prstDash val="solid"/>
          </a:ln>
        </p:spPr>
      </p:sp>
      <p:sp>
        <p:nvSpPr>
          <p:cNvPr id="21" name="Text 18"/>
          <p:cNvSpPr/>
          <p:nvPr/>
        </p:nvSpPr>
        <p:spPr>
          <a:xfrm>
            <a:off x="7346950" y="1537970"/>
            <a:ext cx="464185" cy="4673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4450080" y="1070610"/>
            <a:ext cx="464185" cy="467360"/>
          </a:xfrm>
          <a:prstGeom prst="roundRect">
            <a:avLst>
              <a:gd name="adj" fmla="val 50000"/>
            </a:avLst>
          </a:prstGeom>
          <a:solidFill>
            <a:srgbClr val="C3D3F9"/>
          </a:solidFill>
          <a:ln w="38100">
            <a:solidFill>
              <a:srgbClr val="171717"/>
            </a:solidFill>
            <a:prstDash val="solid"/>
          </a:ln>
        </p:spPr>
      </p:sp>
      <p:sp>
        <p:nvSpPr>
          <p:cNvPr id="23" name="Text 20"/>
          <p:cNvSpPr/>
          <p:nvPr/>
        </p:nvSpPr>
        <p:spPr>
          <a:xfrm>
            <a:off x="4450080" y="1070610"/>
            <a:ext cx="464185" cy="4673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10273030" y="1070610"/>
            <a:ext cx="464185" cy="467360"/>
          </a:xfrm>
          <a:prstGeom prst="roundRect">
            <a:avLst>
              <a:gd name="adj" fmla="val 50000"/>
            </a:avLst>
          </a:prstGeom>
          <a:solidFill>
            <a:srgbClr val="C3D3F9"/>
          </a:solidFill>
          <a:ln w="38100">
            <a:solidFill>
              <a:srgbClr val="171717"/>
            </a:solidFill>
            <a:prstDash val="solid"/>
          </a:ln>
        </p:spPr>
      </p:sp>
      <p:sp>
        <p:nvSpPr>
          <p:cNvPr id="25" name="Text 22"/>
          <p:cNvSpPr/>
          <p:nvPr/>
        </p:nvSpPr>
        <p:spPr>
          <a:xfrm>
            <a:off x="10273030" y="1070610"/>
            <a:ext cx="464185" cy="4673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Text 23"/>
          <p:cNvSpPr/>
          <p:nvPr/>
        </p:nvSpPr>
        <p:spPr>
          <a:xfrm>
            <a:off x="-170815" y="105791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Arial" pitchFamily="34" charset="0"/>
                <a:ea typeface="Arial" pitchFamily="34" charset="-122"/>
                <a:cs typeface="Arial" pitchFamily="34" charset="-120"/>
              </a:rPr>
              <a:t> </a:t>
            </a:r>
            <a:endParaRPr lang="en-US" sz="1600" dirty="0"/>
          </a:p>
        </p:txBody>
      </p:sp>
      <p:pic>
        <p:nvPicPr>
          <p:cNvPr id="27" name="Image 1" descr="https://kimi-img.moonshot.cn/pub/slides/slides_tmpl/image/25-08-27-19:59:59-d2nf6fp8bjvh7rlj02u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280000">
            <a:off x="511175" y="-247650"/>
            <a:ext cx="1791335" cy="2087245"/>
          </a:xfrm>
          <a:prstGeom prst="rect">
            <a:avLst/>
          </a:prstGeom>
        </p:spPr>
      </p:pic>
      <p:pic>
        <p:nvPicPr>
          <p:cNvPr id="28" name="Image 2" descr="https://kimi-img.moonshot.cn/pub/slides/slides_tmpl/image/25-08-27-19:59:59-d2nf6fp8bjvh7rlj02v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9970" y="1600200"/>
            <a:ext cx="357505" cy="335280"/>
          </a:xfrm>
          <a:prstGeom prst="rect">
            <a:avLst/>
          </a:prstGeom>
        </p:spPr>
      </p:pic>
      <p:pic>
        <p:nvPicPr>
          <p:cNvPr id="29" name="Image 3" descr="https://kimi-img.moonshot.cn/pub/slides/slides_tmpl/image/25-08-27-19:59:59-d2nf6fp8bjvh7rlj02vg.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0020" y="1129030"/>
            <a:ext cx="357505" cy="335280"/>
          </a:xfrm>
          <a:prstGeom prst="rect">
            <a:avLst/>
          </a:prstGeom>
        </p:spPr>
      </p:pic>
      <p:pic>
        <p:nvPicPr>
          <p:cNvPr id="30" name="Image 4" descr="https://kimi-img.moonshot.cn/pub/slides/slides_tmpl/image/25-08-27-19:59:59-d2nf6fp8bjvh7rlj030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98975" y="1147445"/>
            <a:ext cx="351790" cy="335280"/>
          </a:xfrm>
          <a:prstGeom prst="rect">
            <a:avLst/>
          </a:prstGeom>
        </p:spPr>
      </p:pic>
      <p:sp>
        <p:nvSpPr>
          <p:cNvPr id="31" name="Shape 24"/>
          <p:cNvSpPr/>
          <p:nvPr/>
        </p:nvSpPr>
        <p:spPr>
          <a:xfrm>
            <a:off x="3239770" y="1892935"/>
            <a:ext cx="2795905" cy="4244975"/>
          </a:xfrm>
          <a:prstGeom prst="roundRect">
            <a:avLst>
              <a:gd name="adj" fmla="val 16667"/>
            </a:avLst>
          </a:prstGeom>
          <a:solidFill>
            <a:srgbClr val="C3D3F9"/>
          </a:solidFill>
          <a:ln w="38100">
            <a:solidFill>
              <a:srgbClr val="0D0D0D"/>
            </a:solidFill>
            <a:prstDash val="solid"/>
          </a:ln>
        </p:spPr>
      </p:sp>
      <p:sp>
        <p:nvSpPr>
          <p:cNvPr id="32" name="Text 25"/>
          <p:cNvSpPr/>
          <p:nvPr/>
        </p:nvSpPr>
        <p:spPr>
          <a:xfrm>
            <a:off x="3239770" y="1892935"/>
            <a:ext cx="2795905" cy="4244975"/>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26"/>
          <p:cNvSpPr/>
          <p:nvPr/>
        </p:nvSpPr>
        <p:spPr>
          <a:xfrm>
            <a:off x="6174105" y="2230120"/>
            <a:ext cx="2795905" cy="4244975"/>
          </a:xfrm>
          <a:prstGeom prst="roundRect">
            <a:avLst>
              <a:gd name="adj" fmla="val 16667"/>
            </a:avLst>
          </a:prstGeom>
          <a:solidFill>
            <a:srgbClr val="C3D3F9"/>
          </a:solidFill>
          <a:ln w="38100">
            <a:solidFill>
              <a:srgbClr val="0D0D0D"/>
            </a:solidFill>
            <a:prstDash val="solid"/>
          </a:ln>
        </p:spPr>
      </p:sp>
      <p:sp>
        <p:nvSpPr>
          <p:cNvPr id="34" name="Text 27"/>
          <p:cNvSpPr/>
          <p:nvPr/>
        </p:nvSpPr>
        <p:spPr>
          <a:xfrm>
            <a:off x="6174105" y="2230120"/>
            <a:ext cx="2795905" cy="4244975"/>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28"/>
          <p:cNvSpPr/>
          <p:nvPr/>
        </p:nvSpPr>
        <p:spPr>
          <a:xfrm>
            <a:off x="9083040" y="1908810"/>
            <a:ext cx="2795905" cy="4244975"/>
          </a:xfrm>
          <a:prstGeom prst="roundRect">
            <a:avLst>
              <a:gd name="adj" fmla="val 16667"/>
            </a:avLst>
          </a:prstGeom>
          <a:solidFill>
            <a:srgbClr val="C3D3F9"/>
          </a:solidFill>
          <a:ln w="38100">
            <a:solidFill>
              <a:srgbClr val="0D0D0D"/>
            </a:solidFill>
            <a:prstDash val="solid"/>
          </a:ln>
        </p:spPr>
      </p:sp>
      <p:sp>
        <p:nvSpPr>
          <p:cNvPr id="36" name="Text 29"/>
          <p:cNvSpPr/>
          <p:nvPr/>
        </p:nvSpPr>
        <p:spPr>
          <a:xfrm>
            <a:off x="9083040" y="1908810"/>
            <a:ext cx="2795905" cy="4244975"/>
          </a:xfrm>
          <a:prstGeom prst="rect">
            <a:avLst/>
          </a:prstGeom>
          <a:noFill/>
          <a:ln/>
        </p:spPr>
        <p:txBody>
          <a:bodyPr wrap="square" lIns="45720" tIns="91440" rIns="91440" bIns="45720" rtlCol="0" anchor="ctr"/>
          <a:lstStyle/>
          <a:p>
            <a:pPr>
              <a:lnSpc>
                <a:spcPct val="100000"/>
              </a:lnSpc>
            </a:pPr>
            <a:endParaRPr lang="en-US" sz="1600" dirty="0"/>
          </a:p>
        </p:txBody>
      </p:sp>
      <p:pic>
        <p:nvPicPr>
          <p:cNvPr id="37" name="Image 5" descr="https://kimi-img.moonshot.cn/pub/slides/slides_tmpl/image/25-08-27-19:59:59-d2nf6fp8bjvh7rlj0310.sv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37215" y="5367655"/>
            <a:ext cx="1150620" cy="1487805"/>
          </a:xfrm>
          <a:prstGeom prst="rect">
            <a:avLst/>
          </a:prstGeom>
        </p:spPr>
      </p:pic>
      <p:sp>
        <p:nvSpPr>
          <p:cNvPr id="38" name="Text 30"/>
          <p:cNvSpPr/>
          <p:nvPr/>
        </p:nvSpPr>
        <p:spPr>
          <a:xfrm>
            <a:off x="471805" y="2529205"/>
            <a:ext cx="2687320" cy="828040"/>
          </a:xfrm>
          <a:prstGeom prst="rect">
            <a:avLst/>
          </a:prstGeom>
          <a:noFill/>
          <a:ln/>
        </p:spPr>
        <p:txBody>
          <a:bodyPr wrap="square" lIns="91440" tIns="45720" rIns="91440" bIns="45720" rtlCol="0" anchor="ctr"/>
          <a:lstStyle/>
          <a:p>
            <a:pPr>
              <a:lnSpc>
                <a:spcPct val="100000"/>
              </a:lnSpc>
            </a:pPr>
            <a:r>
              <a:rPr lang="en-US" sz="2000" b="1" dirty="0">
                <a:solidFill>
                  <a:srgbClr val="0D0D0D"/>
                </a:solidFill>
                <a:latin typeface="Noto Sans SC" pitchFamily="34" charset="0"/>
                <a:ea typeface="Noto Sans SC" pitchFamily="34" charset="-122"/>
                <a:cs typeface="Noto Sans SC" pitchFamily="34" charset="-120"/>
              </a:rPr>
              <a:t>Weak Prompt Example</a:t>
            </a:r>
            <a:endParaRPr lang="en-US" sz="1600" dirty="0"/>
          </a:p>
        </p:txBody>
      </p:sp>
      <p:sp>
        <p:nvSpPr>
          <p:cNvPr id="39" name="Text 31"/>
          <p:cNvSpPr/>
          <p:nvPr/>
        </p:nvSpPr>
        <p:spPr>
          <a:xfrm>
            <a:off x="356870" y="3529330"/>
            <a:ext cx="2719705" cy="1322189"/>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A weak prompt like 'Write about space' is vague and lacks direction, leading to generic or irrelevant responses from AI systems.</a:t>
            </a:r>
            <a:endParaRPr lang="en-US" sz="1600" dirty="0"/>
          </a:p>
        </p:txBody>
      </p:sp>
      <p:sp>
        <p:nvSpPr>
          <p:cNvPr id="40" name="Text 32"/>
          <p:cNvSpPr/>
          <p:nvPr/>
        </p:nvSpPr>
        <p:spPr>
          <a:xfrm>
            <a:off x="3372485" y="2190115"/>
            <a:ext cx="2687320" cy="828040"/>
          </a:xfrm>
          <a:prstGeom prst="rect">
            <a:avLst/>
          </a:prstGeom>
          <a:noFill/>
          <a:ln/>
        </p:spPr>
        <p:txBody>
          <a:bodyPr wrap="square" lIns="91440" tIns="45720" rIns="91440" bIns="45720" rtlCol="0" anchor="ctr"/>
          <a:lstStyle/>
          <a:p>
            <a:pPr>
              <a:lnSpc>
                <a:spcPct val="100000"/>
              </a:lnSpc>
            </a:pPr>
            <a:r>
              <a:rPr lang="en-US" sz="2000" b="1" dirty="0">
                <a:solidFill>
                  <a:srgbClr val="0D0D0D"/>
                </a:solidFill>
                <a:latin typeface="Noto Sans SC" pitchFamily="34" charset="0"/>
                <a:ea typeface="Noto Sans SC" pitchFamily="34" charset="-122"/>
                <a:cs typeface="Noto Sans SC" pitchFamily="34" charset="-120"/>
              </a:rPr>
              <a:t>Strong Prompt Example</a:t>
            </a:r>
            <a:endParaRPr lang="en-US" sz="1600" dirty="0"/>
          </a:p>
        </p:txBody>
      </p:sp>
      <p:sp>
        <p:nvSpPr>
          <p:cNvPr id="41" name="Text 33"/>
          <p:cNvSpPr/>
          <p:nvPr/>
        </p:nvSpPr>
        <p:spPr>
          <a:xfrm>
            <a:off x="3257550" y="3190240"/>
            <a:ext cx="2719705" cy="2380059"/>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A strong prompt such as 'Write a 150-word inspirational summary about why space exploration matters, aimed at high-school students, in bullet points' provides clear instructions, context, and format, resulting in focused and useful content.</a:t>
            </a:r>
            <a:endParaRPr lang="en-US" sz="1600" dirty="0"/>
          </a:p>
        </p:txBody>
      </p:sp>
      <p:sp>
        <p:nvSpPr>
          <p:cNvPr id="42" name="Text 34"/>
          <p:cNvSpPr/>
          <p:nvPr/>
        </p:nvSpPr>
        <p:spPr>
          <a:xfrm>
            <a:off x="6306820" y="2527300"/>
            <a:ext cx="2687320" cy="828040"/>
          </a:xfrm>
          <a:prstGeom prst="rect">
            <a:avLst/>
          </a:prstGeom>
          <a:noFill/>
          <a:ln/>
        </p:spPr>
        <p:txBody>
          <a:bodyPr wrap="square" lIns="91440" tIns="45720" rIns="91440" bIns="45720" rtlCol="0" anchor="ctr"/>
          <a:lstStyle/>
          <a:p>
            <a:pPr>
              <a:lnSpc>
                <a:spcPct val="100000"/>
              </a:lnSpc>
            </a:pPr>
            <a:r>
              <a:rPr lang="en-US" sz="2000" b="1" dirty="0">
                <a:solidFill>
                  <a:srgbClr val="0D0D0D"/>
                </a:solidFill>
                <a:latin typeface="Noto Sans SC" pitchFamily="34" charset="0"/>
                <a:ea typeface="Noto Sans SC" pitchFamily="34" charset="-122"/>
                <a:cs typeface="Noto Sans SC" pitchFamily="34" charset="-120"/>
              </a:rPr>
              <a:t>Impact of Specificity</a:t>
            </a:r>
            <a:endParaRPr lang="en-US" sz="1600" dirty="0"/>
          </a:p>
        </p:txBody>
      </p:sp>
      <p:sp>
        <p:nvSpPr>
          <p:cNvPr id="43" name="Text 35"/>
          <p:cNvSpPr/>
          <p:nvPr/>
        </p:nvSpPr>
        <p:spPr>
          <a:xfrm>
            <a:off x="6191885" y="3527425"/>
            <a:ext cx="2719705" cy="1586706"/>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Specificity in prompts helps AI understand user needs better, reducing the need for multiple revisions and improving overall efficiency in content generation.</a:t>
            </a:r>
            <a:endParaRPr lang="en-US" sz="1600" dirty="0"/>
          </a:p>
        </p:txBody>
      </p:sp>
      <p:sp>
        <p:nvSpPr>
          <p:cNvPr id="44" name="Text 36"/>
          <p:cNvSpPr/>
          <p:nvPr/>
        </p:nvSpPr>
        <p:spPr>
          <a:xfrm>
            <a:off x="9215755" y="2205990"/>
            <a:ext cx="2687320" cy="828040"/>
          </a:xfrm>
          <a:prstGeom prst="rect">
            <a:avLst/>
          </a:prstGeom>
          <a:noFill/>
          <a:ln/>
        </p:spPr>
        <p:txBody>
          <a:bodyPr wrap="square" lIns="91440" tIns="45720" rIns="91440" bIns="45720" rtlCol="0" anchor="ctr"/>
          <a:lstStyle/>
          <a:p>
            <a:pPr>
              <a:lnSpc>
                <a:spcPct val="100000"/>
              </a:lnSpc>
            </a:pPr>
            <a:r>
              <a:rPr lang="en-US" sz="2000" b="1" dirty="0">
                <a:solidFill>
                  <a:srgbClr val="0D0D0D"/>
                </a:solidFill>
                <a:latin typeface="Noto Sans SC" pitchFamily="34" charset="0"/>
                <a:ea typeface="Noto Sans SC" pitchFamily="34" charset="-122"/>
                <a:cs typeface="Noto Sans SC" pitchFamily="34" charset="-120"/>
              </a:rPr>
              <a:t>Enhancing User Experience</a:t>
            </a:r>
            <a:endParaRPr lang="en-US" sz="1600" dirty="0"/>
          </a:p>
        </p:txBody>
      </p:sp>
      <p:sp>
        <p:nvSpPr>
          <p:cNvPr id="45" name="Text 37"/>
          <p:cNvSpPr/>
          <p:nvPr/>
        </p:nvSpPr>
        <p:spPr>
          <a:xfrm>
            <a:off x="9100820" y="3206115"/>
            <a:ext cx="2719705" cy="1851025"/>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By crafting strong prompts, users can tailor AI outputs to their exact requirements, making AI a more valuable tool for various applications, from academic writing to creative projects.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04</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Strengths &amp; Limits</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B2C3F7"/>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8-d2nf6fh8bjvh7rlj01u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340" y="1863725"/>
            <a:ext cx="10918190" cy="4955540"/>
          </a:xfrm>
          <a:prstGeom prst="rect">
            <a:avLst/>
          </a:prstGeom>
        </p:spPr>
      </p:pic>
      <p:pic>
        <p:nvPicPr>
          <p:cNvPr id="5" name="Image 1" descr="https://kimi-img.moonshot.cn/pub/slides/slides_tmpl/image/25-08-27-19:59:58-d2nf6fh8bjvh7rlj01v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455" y="481330"/>
            <a:ext cx="13889990" cy="2538730"/>
          </a:xfrm>
          <a:prstGeom prst="rect">
            <a:avLst/>
          </a:prstGeom>
        </p:spPr>
      </p:pic>
      <p:sp>
        <p:nvSpPr>
          <p:cNvPr id="6" name="Text 2"/>
          <p:cNvSpPr/>
          <p:nvPr/>
        </p:nvSpPr>
        <p:spPr>
          <a:xfrm>
            <a:off x="-31115" y="1156970"/>
            <a:ext cx="12236450" cy="611584"/>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FCF8E5"/>
                </a:solidFill>
                <a:latin typeface="Noto Sans SC" pitchFamily="34" charset="0"/>
                <a:ea typeface="Noto Sans SC" pitchFamily="34" charset="-122"/>
                <a:cs typeface="Noto Sans SC" pitchFamily="34" charset="-120"/>
              </a:rPr>
              <a:t>Where AI Excels</a:t>
            </a:r>
            <a:endParaRPr lang="en-US" sz="1600" dirty="0"/>
          </a:p>
        </p:txBody>
      </p:sp>
      <p:pic>
        <p:nvPicPr>
          <p:cNvPr id="7" name="Image 2" descr="https://kimi-img.moonshot.cn/pub/slides/slides_tmpl/image/25-08-27-19:59:58-d2nf6fh8bjvh7rlj01v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49715" y="2306320"/>
            <a:ext cx="1667510" cy="1703070"/>
          </a:xfrm>
          <a:prstGeom prst="rect">
            <a:avLst/>
          </a:prstGeom>
        </p:spPr>
      </p:pic>
      <p:pic>
        <p:nvPicPr>
          <p:cNvPr id="8" name="Image 3" descr="https://kimi-img.moonshot.cn/pub/slides/slides_tmpl/image/25-08-27-19:59:58-d2nf6fh8bjvh7rlj0200.svg"/>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0999470" y="3289300"/>
            <a:ext cx="907415" cy="927100"/>
          </a:xfrm>
          <a:prstGeom prst="rect">
            <a:avLst/>
          </a:prstGeom>
        </p:spPr>
      </p:pic>
      <p:pic>
        <p:nvPicPr>
          <p:cNvPr id="9" name="Image 4" descr="https://kimi-img.moonshot.cn/pub/slides/slides_tmpl/image/25-08-27-19:59:58-d2nf6fh8bjvh7rlj021g.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115" y="1802130"/>
            <a:ext cx="3258820" cy="5314950"/>
          </a:xfrm>
          <a:prstGeom prst="rect">
            <a:avLst/>
          </a:prstGeom>
        </p:spPr>
      </p:pic>
      <p:sp>
        <p:nvSpPr>
          <p:cNvPr id="10" name="Text 3"/>
          <p:cNvSpPr/>
          <p:nvPr/>
        </p:nvSpPr>
        <p:spPr>
          <a:xfrm>
            <a:off x="3197225" y="3496310"/>
            <a:ext cx="6179820" cy="513080"/>
          </a:xfrm>
          <a:prstGeom prst="rect">
            <a:avLst/>
          </a:prstGeom>
          <a:noFill/>
          <a:ln/>
        </p:spPr>
        <p:txBody>
          <a:bodyPr wrap="square" lIns="91440" tIns="45720" rIns="91440" bIns="45720" rtlCol="0" anchor="t"/>
          <a:lstStyle/>
          <a:p>
            <a:pPr algn="ctr">
              <a:lnSpc>
                <a:spcPct val="100000"/>
              </a:lnSpc>
            </a:pPr>
            <a:r>
              <a:rPr lang="en-US" sz="2400" b="1" dirty="0">
                <a:solidFill>
                  <a:srgbClr val="3C2B22"/>
                </a:solidFill>
                <a:latin typeface="Noto Sans SC" pitchFamily="34" charset="0"/>
                <a:ea typeface="Noto Sans SC" pitchFamily="34" charset="-122"/>
                <a:cs typeface="Noto Sans SC" pitchFamily="34" charset="-120"/>
              </a:rPr>
              <a:t>AI's Core Strengths</a:t>
            </a:r>
            <a:endParaRPr lang="en-US" sz="1600" dirty="0"/>
          </a:p>
        </p:txBody>
      </p:sp>
      <p:sp>
        <p:nvSpPr>
          <p:cNvPr id="11" name="Text 4"/>
          <p:cNvSpPr/>
          <p:nvPr/>
        </p:nvSpPr>
        <p:spPr>
          <a:xfrm>
            <a:off x="3082925" y="4138295"/>
            <a:ext cx="6408420" cy="1209675"/>
          </a:xfrm>
          <a:prstGeom prst="rect">
            <a:avLst/>
          </a:prstGeom>
          <a:noFill/>
          <a:ln/>
        </p:spPr>
        <p:txBody>
          <a:bodyPr wrap="square" lIns="91440" tIns="45720" rIns="91440" bIns="45720" rtlCol="0" anchor="t"/>
          <a:lstStyle/>
          <a:p>
            <a:pPr>
              <a:lnSpc>
                <a:spcPct val="130000"/>
              </a:lnSpc>
            </a:pPr>
            <a:r>
              <a:rPr lang="en-US" sz="1400" dirty="0">
                <a:solidFill>
                  <a:srgbClr val="3C2B22"/>
                </a:solidFill>
                <a:latin typeface="Noto Sans SC" pitchFamily="34" charset="0"/>
                <a:ea typeface="Noto Sans SC" pitchFamily="34" charset="-122"/>
                <a:cs typeface="Noto Sans SC" pitchFamily="34" charset="-120"/>
              </a:rPr>
              <a:t>AI excels in rapid information processing, summarizing large datasets, recognizing complex patterns, brainstorming ideas quickly, and restructuring or reformatting text. These strengths make AI a powerful tool for enhancing productivity and efficiency.</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9270"/>
          </a:xfrm>
          <a:prstGeom prst="rect">
            <a:avLst/>
          </a:prstGeom>
          <a:solidFill>
            <a:srgbClr val="B2C3F7"/>
          </a:solidFill>
          <a:ln/>
        </p:spPr>
      </p:sp>
      <p:sp>
        <p:nvSpPr>
          <p:cNvPr id="3" name="Text 1"/>
          <p:cNvSpPr/>
          <p:nvPr/>
        </p:nvSpPr>
        <p:spPr>
          <a:xfrm>
            <a:off x="0" y="0"/>
            <a:ext cx="12192000" cy="685927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31165" y="2264410"/>
            <a:ext cx="3321685" cy="3911600"/>
          </a:xfrm>
          <a:prstGeom prst="roundRect">
            <a:avLst>
              <a:gd name="adj" fmla="val 12504"/>
            </a:avLst>
          </a:prstGeom>
          <a:solidFill>
            <a:srgbClr val="FAF3D7"/>
          </a:solidFill>
          <a:ln w="38100">
            <a:solidFill>
              <a:srgbClr val="0D0D0D"/>
            </a:solidFill>
            <a:prstDash val="solid"/>
          </a:ln>
        </p:spPr>
      </p:sp>
      <p:sp>
        <p:nvSpPr>
          <p:cNvPr id="5" name="Text 3"/>
          <p:cNvSpPr/>
          <p:nvPr/>
        </p:nvSpPr>
        <p:spPr>
          <a:xfrm>
            <a:off x="431165" y="2264410"/>
            <a:ext cx="3321685" cy="39116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8428355" y="2264410"/>
            <a:ext cx="3321685" cy="3911600"/>
          </a:xfrm>
          <a:prstGeom prst="roundRect">
            <a:avLst>
              <a:gd name="adj" fmla="val 12736"/>
            </a:avLst>
          </a:prstGeom>
          <a:solidFill>
            <a:srgbClr val="FAF3D7"/>
          </a:solidFill>
          <a:ln w="38100">
            <a:solidFill>
              <a:srgbClr val="0D0D0D"/>
            </a:solidFill>
            <a:prstDash val="solid"/>
          </a:ln>
        </p:spPr>
      </p:sp>
      <p:sp>
        <p:nvSpPr>
          <p:cNvPr id="7" name="Text 5"/>
          <p:cNvSpPr/>
          <p:nvPr/>
        </p:nvSpPr>
        <p:spPr>
          <a:xfrm>
            <a:off x="8428355" y="2264410"/>
            <a:ext cx="3321685" cy="39116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430530" y="446405"/>
            <a:ext cx="11323955" cy="1580515"/>
          </a:xfrm>
          <a:prstGeom prst="roundRect">
            <a:avLst>
              <a:gd name="adj" fmla="val 16667"/>
            </a:avLst>
          </a:prstGeom>
          <a:solidFill>
            <a:srgbClr val="FAF3D7"/>
          </a:solidFill>
          <a:ln w="38100">
            <a:solidFill>
              <a:srgbClr val="0D0D0D"/>
            </a:solidFill>
            <a:prstDash val="solid"/>
          </a:ln>
        </p:spPr>
      </p:sp>
      <p:sp>
        <p:nvSpPr>
          <p:cNvPr id="9" name="Text 7"/>
          <p:cNvSpPr/>
          <p:nvPr/>
        </p:nvSpPr>
        <p:spPr>
          <a:xfrm>
            <a:off x="430530" y="446405"/>
            <a:ext cx="11323955" cy="15805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5605780" y="2525395"/>
            <a:ext cx="2823210" cy="1935480"/>
          </a:xfrm>
          <a:prstGeom prst="rect">
            <a:avLst/>
          </a:prstGeom>
          <a:noFill/>
          <a:ln/>
        </p:spPr>
        <p:txBody>
          <a:bodyPr wrap="square" lIns="91440" tIns="45720" rIns="91440" bIns="45720" rtlCol="0" anchor="ctr"/>
          <a:lstStyle/>
          <a:p>
            <a:pPr>
              <a:lnSpc>
                <a:spcPct val="120000"/>
              </a:lnSpc>
            </a:pPr>
            <a:r>
              <a:rPr lang="en-US" sz="3200" b="1" dirty="0">
                <a:solidFill>
                  <a:srgbClr val="171717"/>
                </a:solidFill>
                <a:latin typeface="Noto Sans SC" pitchFamily="34" charset="0"/>
                <a:ea typeface="Noto Sans SC" pitchFamily="34" charset="-122"/>
                <a:cs typeface="Noto Sans SC" pitchFamily="34" charset="-120"/>
              </a:rPr>
              <a:t>What AI Cannot Do</a:t>
            </a:r>
            <a:endParaRPr lang="en-US" sz="1600" dirty="0"/>
          </a:p>
        </p:txBody>
      </p:sp>
      <p:pic>
        <p:nvPicPr>
          <p:cNvPr id="11" name="Image 0" descr="https://kimi-img.moonshot.cn/pub/slides/slides_tmpl/image/25-08-27-19:59:59-d2nf6fp8bjvh7rlj02m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7660" y="2455545"/>
            <a:ext cx="4704715" cy="5579110"/>
          </a:xfrm>
          <a:prstGeom prst="rect">
            <a:avLst/>
          </a:prstGeom>
        </p:spPr>
      </p:pic>
      <p:sp>
        <p:nvSpPr>
          <p:cNvPr id="12" name="Text 9"/>
          <p:cNvSpPr/>
          <p:nvPr/>
        </p:nvSpPr>
        <p:spPr>
          <a:xfrm>
            <a:off x="601345" y="641985"/>
            <a:ext cx="10919460" cy="402034"/>
          </a:xfrm>
          <a:prstGeom prst="rect">
            <a:avLst/>
          </a:prstGeom>
          <a:noFill/>
          <a:ln/>
        </p:spPr>
        <p:txBody>
          <a:bodyPr wrap="square" lIns="91440" tIns="45720" rIns="91440" bIns="45720" rtlCol="0" anchor="t">
            <a:spAutoFit/>
          </a:bodyP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Emotional Understanding</a:t>
            </a:r>
            <a:endParaRPr lang="en-US" sz="1600" dirty="0"/>
          </a:p>
        </p:txBody>
      </p:sp>
      <p:sp>
        <p:nvSpPr>
          <p:cNvPr id="13" name="Text 10"/>
          <p:cNvSpPr/>
          <p:nvPr/>
        </p:nvSpPr>
        <p:spPr>
          <a:xfrm>
            <a:off x="600075" y="1151890"/>
            <a:ext cx="10921365" cy="528836"/>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AI lacks the ability to feel emotions or understand human experiences deeply. It processes information logically without empathy, making it unsuitable for tasks requiring genuine emotional connection.</a:t>
            </a:r>
            <a:endParaRPr lang="en-US" sz="1600" dirty="0"/>
          </a:p>
        </p:txBody>
      </p:sp>
      <p:sp>
        <p:nvSpPr>
          <p:cNvPr id="14" name="Text 11"/>
          <p:cNvSpPr/>
          <p:nvPr/>
        </p:nvSpPr>
        <p:spPr>
          <a:xfrm>
            <a:off x="431800" y="2634615"/>
            <a:ext cx="3108960" cy="402034"/>
          </a:xfrm>
          <a:prstGeom prst="rect">
            <a:avLst/>
          </a:prstGeom>
          <a:noFill/>
          <a:ln/>
        </p:spPr>
        <p:txBody>
          <a:bodyPr wrap="square" lIns="91440" tIns="45720" rIns="91440" bIns="45720" rtlCol="0" anchor="ctr">
            <a:spAutoFit/>
          </a:bodyP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Moral Judgment</a:t>
            </a:r>
            <a:endParaRPr lang="en-US" sz="1600" dirty="0"/>
          </a:p>
        </p:txBody>
      </p:sp>
      <p:sp>
        <p:nvSpPr>
          <p:cNvPr id="15" name="Text 12"/>
          <p:cNvSpPr/>
          <p:nvPr/>
        </p:nvSpPr>
        <p:spPr>
          <a:xfrm>
            <a:off x="431800" y="3620770"/>
            <a:ext cx="3195955" cy="1322189"/>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AI cannot make independent moral or ethical judgments. It relies on human guidance to ensure outputs align with ethical standards and societal values.</a:t>
            </a:r>
            <a:endParaRPr lang="en-US" sz="1600" dirty="0"/>
          </a:p>
        </p:txBody>
      </p:sp>
      <p:sp>
        <p:nvSpPr>
          <p:cNvPr id="16" name="Text 13"/>
          <p:cNvSpPr/>
          <p:nvPr/>
        </p:nvSpPr>
        <p:spPr>
          <a:xfrm>
            <a:off x="8428355" y="2634615"/>
            <a:ext cx="3180715" cy="842367"/>
          </a:xfrm>
          <a:prstGeom prst="rect">
            <a:avLst/>
          </a:prstGeom>
          <a:noFill/>
          <a:ln/>
        </p:spPr>
        <p:txBody>
          <a:bodyPr wrap="square" lIns="91440" tIns="45720" rIns="91440" bIns="45720" rtlCol="0" anchor="ctr">
            <a:spAutoFit/>
          </a:bodyP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Up-to-Date Knowledge</a:t>
            </a:r>
            <a:endParaRPr lang="en-US" sz="1600" dirty="0"/>
          </a:p>
        </p:txBody>
      </p:sp>
      <p:sp>
        <p:nvSpPr>
          <p:cNvPr id="17" name="Text 14"/>
          <p:cNvSpPr/>
          <p:nvPr/>
        </p:nvSpPr>
        <p:spPr>
          <a:xfrm>
            <a:off x="8428355" y="3620770"/>
            <a:ext cx="3180715" cy="1586706"/>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AI systems may not always have access to the most current information, leading to outdated responses. Regular updates and human oversight are necessary to maintain accuracy.</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05</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Ethics &amp; Mindset</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125345" y="1523365"/>
            <a:ext cx="9336405" cy="2312035"/>
          </a:xfrm>
          <a:prstGeom prst="roundRect">
            <a:avLst>
              <a:gd name="adj" fmla="val 16667"/>
            </a:avLst>
          </a:prstGeom>
          <a:solidFill>
            <a:srgbClr val="B2C3F7"/>
          </a:solidFill>
          <a:ln w="38100">
            <a:solidFill>
              <a:srgbClr val="171717"/>
            </a:solidFill>
            <a:prstDash val="solid"/>
          </a:ln>
        </p:spPr>
      </p:sp>
      <p:sp>
        <p:nvSpPr>
          <p:cNvPr id="5" name="Text 3"/>
          <p:cNvSpPr/>
          <p:nvPr/>
        </p:nvSpPr>
        <p:spPr>
          <a:xfrm>
            <a:off x="2125345" y="1523365"/>
            <a:ext cx="9336405" cy="231203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2124710" y="4008755"/>
            <a:ext cx="9337040" cy="2312035"/>
          </a:xfrm>
          <a:prstGeom prst="roundRect">
            <a:avLst>
              <a:gd name="adj" fmla="val 16667"/>
            </a:avLst>
          </a:prstGeom>
          <a:solidFill>
            <a:srgbClr val="B2C3F7"/>
          </a:solidFill>
          <a:ln w="38100">
            <a:solidFill>
              <a:srgbClr val="171717"/>
            </a:solidFill>
            <a:prstDash val="solid"/>
          </a:ln>
        </p:spPr>
      </p:sp>
      <p:sp>
        <p:nvSpPr>
          <p:cNvPr id="7" name="Text 5"/>
          <p:cNvSpPr/>
          <p:nvPr/>
        </p:nvSpPr>
        <p:spPr>
          <a:xfrm>
            <a:off x="2124710" y="4008755"/>
            <a:ext cx="9337040" cy="231203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889000" y="648335"/>
            <a:ext cx="8876665" cy="611584"/>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Bias &amp; Data Awareness</a:t>
            </a:r>
            <a:endParaRPr lang="en-US" sz="1600" dirty="0"/>
          </a:p>
        </p:txBody>
      </p:sp>
      <p:pic>
        <p:nvPicPr>
          <p:cNvPr id="9" name="Image 0" descr="https://kimi-img.moonshot.cn/pub/slides/slides_tmpl/image/25-08-27-19:59:58-d2nf6fh8bjvh7rlj01p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7210" y="1523365"/>
            <a:ext cx="1463040" cy="1368425"/>
          </a:xfrm>
          <a:prstGeom prst="rect">
            <a:avLst/>
          </a:prstGeom>
        </p:spPr>
      </p:pic>
      <p:pic>
        <p:nvPicPr>
          <p:cNvPr id="10" name="Image 1" descr="https://kimi-img.moonshot.cn/pub/slides/slides_tmpl/image/25-08-27-19:59:58-d2nf6fh8bjvh7rlj01p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3065" y="4008755"/>
            <a:ext cx="1463040" cy="1368425"/>
          </a:xfrm>
          <a:prstGeom prst="rect">
            <a:avLst/>
          </a:prstGeom>
        </p:spPr>
      </p:pic>
      <p:pic>
        <p:nvPicPr>
          <p:cNvPr id="11" name="Image 2" descr="https://kimi-img.moonshot.cn/pub/slides/slides_tmpl/image/25-08-27-19:59:58-d2nf6fh8bjvh7rlj025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7820" y="1360805"/>
            <a:ext cx="2805430" cy="5828030"/>
          </a:xfrm>
          <a:prstGeom prst="rect">
            <a:avLst/>
          </a:prstGeom>
        </p:spPr>
      </p:pic>
      <p:sp>
        <p:nvSpPr>
          <p:cNvPr id="12" name="Text 7"/>
          <p:cNvSpPr/>
          <p:nvPr/>
        </p:nvSpPr>
        <p:spPr>
          <a:xfrm>
            <a:off x="3604260" y="1800225"/>
            <a:ext cx="5226685" cy="82296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Identifying Bias</a:t>
            </a:r>
            <a:endParaRPr lang="en-US" sz="1600" dirty="0"/>
          </a:p>
        </p:txBody>
      </p:sp>
      <p:sp>
        <p:nvSpPr>
          <p:cNvPr id="13" name="Text 8"/>
          <p:cNvSpPr/>
          <p:nvPr/>
        </p:nvSpPr>
        <p:spPr>
          <a:xfrm>
            <a:off x="3604260" y="2623185"/>
            <a:ext cx="7141845" cy="832247"/>
          </a:xfrm>
          <a:prstGeom prst="rect">
            <a:avLst/>
          </a:prstGeom>
          <a:noFill/>
          <a:ln/>
        </p:spPr>
        <p:txBody>
          <a:bodyPr wrap="square" lIns="91440" tIns="45720" rIns="91440" bIns="45720" rtlCol="0" anchor="t">
            <a:spAutoFit/>
          </a:bodyPr>
          <a:lstStyle/>
          <a:p>
            <a:pPr>
              <a:lnSpc>
                <a:spcPct val="130000"/>
              </a:lnSpc>
            </a:pPr>
            <a:r>
              <a:rPr lang="en-US" sz="1400" dirty="0">
                <a:solidFill>
                  <a:srgbClr val="0D0D0D"/>
                </a:solidFill>
                <a:latin typeface="Noto Sans SC" pitchFamily="34" charset="0"/>
                <a:ea typeface="Noto Sans SC" pitchFamily="34" charset="-122"/>
                <a:cs typeface="Noto Sans SC" pitchFamily="34" charset="-120"/>
              </a:rPr>
              <a:t>AI systems can exhibit bias based on gender, race, age, and socioeconomic factors due to flawed training data. Users must be vigilant and identify potential biases to ensure fair and equitable outcomes.</a:t>
            </a:r>
            <a:endParaRPr lang="en-US" sz="1600" dirty="0"/>
          </a:p>
        </p:txBody>
      </p:sp>
      <p:sp>
        <p:nvSpPr>
          <p:cNvPr id="14" name="Text 9"/>
          <p:cNvSpPr/>
          <p:nvPr/>
        </p:nvSpPr>
        <p:spPr>
          <a:xfrm>
            <a:off x="3604260" y="4253865"/>
            <a:ext cx="5103495" cy="82296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Data Collection Practices</a:t>
            </a:r>
            <a:endParaRPr lang="en-US" sz="1600" dirty="0"/>
          </a:p>
        </p:txBody>
      </p:sp>
      <p:sp>
        <p:nvSpPr>
          <p:cNvPr id="15" name="Text 10"/>
          <p:cNvSpPr/>
          <p:nvPr/>
        </p:nvSpPr>
        <p:spPr>
          <a:xfrm>
            <a:off x="3604260" y="5076825"/>
            <a:ext cx="7141845" cy="832247"/>
          </a:xfrm>
          <a:prstGeom prst="rect">
            <a:avLst/>
          </a:prstGeom>
          <a:noFill/>
          <a:ln/>
        </p:spPr>
        <p:txBody>
          <a:bodyPr wrap="square" lIns="91440" tIns="45720" rIns="91440" bIns="45720" rtlCol="0" anchor="t">
            <a:spAutoFit/>
          </a:bodyPr>
          <a:lstStyle/>
          <a:p>
            <a:pPr>
              <a:lnSpc>
                <a:spcPct val="130000"/>
              </a:lnSpc>
            </a:pPr>
            <a:r>
              <a:rPr lang="en-US" sz="1400" dirty="0">
                <a:solidFill>
                  <a:srgbClr val="0D0D0D"/>
                </a:solidFill>
                <a:latin typeface="Noto Sans SC" pitchFamily="34" charset="0"/>
                <a:ea typeface="Noto Sans SC" pitchFamily="34" charset="-122"/>
                <a:cs typeface="Noto Sans SC" pitchFamily="34" charset="-120"/>
              </a:rPr>
              <a:t>Understanding how data is collected and used is crucial for responsible AI deployment. Users should question data sources and implement strategies to mitigate bias, promoting ethical AI use.</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29210"/>
            <a:ext cx="12192000" cy="6884670"/>
          </a:xfrm>
          <a:prstGeom prst="roundRect">
            <a:avLst>
              <a:gd name="adj" fmla="val 0"/>
            </a:avLst>
          </a:prstGeom>
          <a:solidFill>
            <a:srgbClr val="DD5142"/>
          </a:solidFill>
          <a:ln/>
        </p:spPr>
      </p:sp>
      <p:sp>
        <p:nvSpPr>
          <p:cNvPr id="3" name="Text 1"/>
          <p:cNvSpPr/>
          <p:nvPr/>
        </p:nvSpPr>
        <p:spPr>
          <a:xfrm>
            <a:off x="0" y="-29210"/>
            <a:ext cx="12192000" cy="688467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91160" y="331470"/>
            <a:ext cx="2409825" cy="747395"/>
          </a:xfrm>
          <a:prstGeom prst="roundRect">
            <a:avLst>
              <a:gd name="adj" fmla="val 50000"/>
            </a:avLst>
          </a:prstGeom>
          <a:gradFill flip="none" rotWithShape="1">
            <a:gsLst>
              <a:gs pos="0">
                <a:srgbClr val="9BB7F5">
                  <a:alpha val="0"/>
                </a:srgbClr>
              </a:gs>
              <a:gs pos="10000">
                <a:srgbClr val="9BB7F5">
                  <a:alpha val="0"/>
                </a:srgbClr>
              </a:gs>
              <a:gs pos="100000">
                <a:srgbClr val="9BB7F5"/>
              </a:gs>
            </a:gsLst>
            <a:lin ang="10980000" scaled="1"/>
          </a:gradFill>
          <a:ln/>
        </p:spPr>
      </p:sp>
      <p:sp>
        <p:nvSpPr>
          <p:cNvPr id="5" name="Text 3"/>
          <p:cNvSpPr/>
          <p:nvPr/>
        </p:nvSpPr>
        <p:spPr>
          <a:xfrm>
            <a:off x="391160" y="331470"/>
            <a:ext cx="2409825" cy="7473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5033010" y="1303655"/>
            <a:ext cx="2092325" cy="5224780"/>
          </a:xfrm>
          <a:prstGeom prst="round2SameRect">
            <a:avLst>
              <a:gd name="adj1" fmla="val 16176"/>
              <a:gd name="adj2" fmla="val 0"/>
            </a:avLst>
          </a:prstGeom>
          <a:solidFill>
            <a:srgbClr val="FAF3D7"/>
          </a:solidFill>
          <a:ln w="38100">
            <a:solidFill>
              <a:srgbClr val="0D0D0D"/>
            </a:solidFill>
            <a:prstDash val="solid"/>
          </a:ln>
        </p:spPr>
      </p:sp>
      <p:sp>
        <p:nvSpPr>
          <p:cNvPr id="7" name="Text 5"/>
          <p:cNvSpPr/>
          <p:nvPr/>
        </p:nvSpPr>
        <p:spPr>
          <a:xfrm>
            <a:off x="5033010" y="1303655"/>
            <a:ext cx="2092325"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223520" y="1303655"/>
            <a:ext cx="2282190" cy="5224780"/>
          </a:xfrm>
          <a:prstGeom prst="round2SameRect">
            <a:avLst>
              <a:gd name="adj1" fmla="val 16667"/>
              <a:gd name="adj2" fmla="val 0"/>
            </a:avLst>
          </a:prstGeom>
          <a:solidFill>
            <a:srgbClr val="FAF3D7"/>
          </a:solidFill>
          <a:ln w="38100">
            <a:solidFill>
              <a:srgbClr val="0D0D0D"/>
            </a:solidFill>
            <a:prstDash val="solid"/>
          </a:ln>
        </p:spPr>
      </p:sp>
      <p:sp>
        <p:nvSpPr>
          <p:cNvPr id="9" name="Text 7"/>
          <p:cNvSpPr/>
          <p:nvPr/>
        </p:nvSpPr>
        <p:spPr>
          <a:xfrm>
            <a:off x="223520" y="1303655"/>
            <a:ext cx="2282190"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2596515" y="1303655"/>
            <a:ext cx="2282190" cy="5224780"/>
          </a:xfrm>
          <a:prstGeom prst="round2SameRect">
            <a:avLst>
              <a:gd name="adj1" fmla="val 16667"/>
              <a:gd name="adj2" fmla="val 0"/>
            </a:avLst>
          </a:prstGeom>
          <a:solidFill>
            <a:srgbClr val="FAF3D7"/>
          </a:solidFill>
          <a:ln w="38100">
            <a:solidFill>
              <a:srgbClr val="0D0D0D"/>
            </a:solidFill>
            <a:prstDash val="solid"/>
          </a:ln>
        </p:spPr>
      </p:sp>
      <p:sp>
        <p:nvSpPr>
          <p:cNvPr id="11" name="Text 9"/>
          <p:cNvSpPr/>
          <p:nvPr/>
        </p:nvSpPr>
        <p:spPr>
          <a:xfrm>
            <a:off x="2596515" y="1303655"/>
            <a:ext cx="2282190"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600710" y="331470"/>
            <a:ext cx="8263890" cy="593725"/>
          </a:xfrm>
          <a:prstGeom prst="rect">
            <a:avLst/>
          </a:prstGeom>
          <a:noFill/>
          <a:ln/>
        </p:spPr>
        <p:txBody>
          <a:bodyPr wrap="square" lIns="91440" tIns="45720" rIns="91440" bIns="45720" rtlCol="0" anchor="t">
            <a:spAutoFit/>
          </a:bodyPr>
          <a:lstStyle/>
          <a:p>
            <a:pPr>
              <a:lnSpc>
                <a:spcPct val="120000"/>
              </a:lnSpc>
            </a:pPr>
            <a:r>
              <a:rPr lang="en-US" sz="3200" b="1" dirty="0">
                <a:solidFill>
                  <a:srgbClr val="FAF3D7"/>
                </a:solidFill>
                <a:latin typeface="Noto Sans SC" pitchFamily="34" charset="0"/>
                <a:ea typeface="Noto Sans SC" pitchFamily="34" charset="-122"/>
                <a:cs typeface="Noto Sans SC" pitchFamily="34" charset="-120"/>
              </a:rPr>
              <a:t>Human in the Loop</a:t>
            </a:r>
            <a:endParaRPr lang="en-US" sz="1600" dirty="0"/>
          </a:p>
        </p:txBody>
      </p:sp>
      <p:pic>
        <p:nvPicPr>
          <p:cNvPr id="13" name="Image 0" descr="https://kimi-img.moonshot.cn/pub/slides/slides_tmpl/image/25-08-27-19:59:59-d2nf6fp8bjvh7rlj02o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2670" y="1140460"/>
            <a:ext cx="4180840" cy="5645150"/>
          </a:xfrm>
          <a:prstGeom prst="rect">
            <a:avLst/>
          </a:prstGeom>
        </p:spPr>
      </p:pic>
      <p:pic>
        <p:nvPicPr>
          <p:cNvPr id="14" name="Image 1" descr="https://kimi-img.moonshot.cn/pub/slides/slides_tmpl/image/25-08-27-19:59:59-d2nf6fp8bjvh7rlj02p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25260" y="2335530"/>
            <a:ext cx="938530" cy="958850"/>
          </a:xfrm>
          <a:prstGeom prst="rect">
            <a:avLst/>
          </a:prstGeom>
        </p:spPr>
      </p:pic>
      <p:pic>
        <p:nvPicPr>
          <p:cNvPr id="15" name="Image 2" descr="https://kimi-img.moonshot.cn/pub/slides/slides_tmpl/image/25-08-27-19:59:59-d2nf6fp8bjvh7rlj02p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2485" y="4961890"/>
            <a:ext cx="1121410" cy="1145540"/>
          </a:xfrm>
          <a:prstGeom prst="rect">
            <a:avLst/>
          </a:prstGeom>
        </p:spPr>
      </p:pic>
      <p:sp>
        <p:nvSpPr>
          <p:cNvPr id="16" name="Shape 11"/>
          <p:cNvSpPr/>
          <p:nvPr/>
        </p:nvSpPr>
        <p:spPr>
          <a:xfrm>
            <a:off x="7327900" y="1303655"/>
            <a:ext cx="2282190" cy="5224780"/>
          </a:xfrm>
          <a:prstGeom prst="round2SameRect">
            <a:avLst>
              <a:gd name="adj1" fmla="val 16667"/>
              <a:gd name="adj2" fmla="val 0"/>
            </a:avLst>
          </a:prstGeom>
          <a:solidFill>
            <a:srgbClr val="FAF3D7"/>
          </a:solidFill>
          <a:ln w="38100">
            <a:solidFill>
              <a:srgbClr val="0D0D0D"/>
            </a:solidFill>
            <a:prstDash val="solid"/>
          </a:ln>
        </p:spPr>
      </p:sp>
      <p:sp>
        <p:nvSpPr>
          <p:cNvPr id="17" name="Text 12"/>
          <p:cNvSpPr/>
          <p:nvPr/>
        </p:nvSpPr>
        <p:spPr>
          <a:xfrm>
            <a:off x="7327900" y="1303655"/>
            <a:ext cx="2282190"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3"/>
          <p:cNvSpPr/>
          <p:nvPr/>
        </p:nvSpPr>
        <p:spPr>
          <a:xfrm>
            <a:off x="9700895" y="1303655"/>
            <a:ext cx="2282190" cy="5224780"/>
          </a:xfrm>
          <a:prstGeom prst="round2SameRect">
            <a:avLst>
              <a:gd name="adj1" fmla="val 16667"/>
              <a:gd name="adj2" fmla="val 0"/>
            </a:avLst>
          </a:prstGeom>
          <a:solidFill>
            <a:srgbClr val="FAF3D7"/>
          </a:solidFill>
          <a:ln w="38100">
            <a:solidFill>
              <a:srgbClr val="0D0D0D"/>
            </a:solidFill>
            <a:prstDash val="solid"/>
          </a:ln>
        </p:spPr>
      </p:sp>
      <p:sp>
        <p:nvSpPr>
          <p:cNvPr id="19" name="Text 14"/>
          <p:cNvSpPr/>
          <p:nvPr/>
        </p:nvSpPr>
        <p:spPr>
          <a:xfrm>
            <a:off x="9700895" y="1303655"/>
            <a:ext cx="2282190" cy="522478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5"/>
          <p:cNvSpPr/>
          <p:nvPr/>
        </p:nvSpPr>
        <p:spPr>
          <a:xfrm>
            <a:off x="301625" y="1601470"/>
            <a:ext cx="2320290" cy="1177290"/>
          </a:xfrm>
          <a:prstGeom prst="rect">
            <a:avLst/>
          </a:prstGeom>
          <a:noFill/>
          <a:ln/>
        </p:spPr>
        <p:txBody>
          <a:bodyPr wrap="square" lIns="91440" tIns="45720" rIns="91440" bIns="45720" rtlCol="0" anchor="ctr"/>
          <a:lstStyle/>
          <a:p>
            <a:pPr>
              <a:lnSpc>
                <a:spcPct val="100000"/>
              </a:lnSpc>
            </a:pPr>
            <a:r>
              <a:rPr lang="en-US" sz="2400" b="1" dirty="0">
                <a:solidFill>
                  <a:srgbClr val="DD5142"/>
                </a:solidFill>
                <a:latin typeface="Noto Sans SC" pitchFamily="34" charset="0"/>
                <a:ea typeface="Noto Sans SC" pitchFamily="34" charset="-122"/>
                <a:cs typeface="Noto Sans SC" pitchFamily="34" charset="-120"/>
              </a:rPr>
              <a:t>Necessity of Human Oversight</a:t>
            </a:r>
            <a:endParaRPr lang="en-US" sz="1600" dirty="0"/>
          </a:p>
        </p:txBody>
      </p:sp>
      <p:sp>
        <p:nvSpPr>
          <p:cNvPr id="21" name="Text 16"/>
          <p:cNvSpPr/>
          <p:nvPr/>
        </p:nvSpPr>
        <p:spPr>
          <a:xfrm>
            <a:off x="264795" y="2927985"/>
            <a:ext cx="2240280" cy="2115542"/>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Human oversight is essential in AI deployment to provide judgment, empathy, and contextual insight. AI should augment human capabilities rather than replace them.</a:t>
            </a:r>
            <a:endParaRPr lang="en-US" sz="1600" dirty="0"/>
          </a:p>
        </p:txBody>
      </p:sp>
      <p:sp>
        <p:nvSpPr>
          <p:cNvPr id="22" name="Text 17"/>
          <p:cNvSpPr/>
          <p:nvPr/>
        </p:nvSpPr>
        <p:spPr>
          <a:xfrm>
            <a:off x="2626995" y="1601470"/>
            <a:ext cx="2320290" cy="1177290"/>
          </a:xfrm>
          <a:prstGeom prst="rect">
            <a:avLst/>
          </a:prstGeom>
          <a:noFill/>
          <a:ln/>
        </p:spPr>
        <p:txBody>
          <a:bodyPr wrap="square" lIns="91440" tIns="45720" rIns="91440" bIns="45720" rtlCol="0" anchor="ctr"/>
          <a:lstStyle/>
          <a:p>
            <a:pPr>
              <a:lnSpc>
                <a:spcPct val="100000"/>
              </a:lnSpc>
            </a:pPr>
            <a:r>
              <a:rPr lang="en-US" sz="2400" b="1" dirty="0">
                <a:solidFill>
                  <a:srgbClr val="DD5142"/>
                </a:solidFill>
                <a:latin typeface="Noto Sans SC" pitchFamily="34" charset="0"/>
                <a:ea typeface="Noto Sans SC" pitchFamily="34" charset="-122"/>
                <a:cs typeface="Noto Sans SC" pitchFamily="34" charset="-120"/>
              </a:rPr>
              <a:t>High-Stakes Decisions</a:t>
            </a:r>
            <a:endParaRPr lang="en-US" sz="1600" dirty="0"/>
          </a:p>
        </p:txBody>
      </p:sp>
      <p:sp>
        <p:nvSpPr>
          <p:cNvPr id="23" name="Text 18"/>
          <p:cNvSpPr/>
          <p:nvPr/>
        </p:nvSpPr>
        <p:spPr>
          <a:xfrm>
            <a:off x="2590165" y="2927985"/>
            <a:ext cx="2240280" cy="2380059"/>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In critical areas like hiring, healthcare, and finance, human involvement ensures moral accountability and ethical decision-making, preventing AI from making potentially harmful choices.</a:t>
            </a:r>
            <a:endParaRPr lang="en-US" sz="1600" dirty="0"/>
          </a:p>
        </p:txBody>
      </p:sp>
      <p:sp>
        <p:nvSpPr>
          <p:cNvPr id="24" name="Text 19"/>
          <p:cNvSpPr/>
          <p:nvPr/>
        </p:nvSpPr>
        <p:spPr>
          <a:xfrm>
            <a:off x="7406005" y="1601470"/>
            <a:ext cx="2320290" cy="1177290"/>
          </a:xfrm>
          <a:prstGeom prst="rect">
            <a:avLst/>
          </a:prstGeom>
          <a:noFill/>
          <a:ln/>
        </p:spPr>
        <p:txBody>
          <a:bodyPr wrap="square" lIns="91440" tIns="45720" rIns="91440" bIns="45720" rtlCol="0" anchor="ctr"/>
          <a:lstStyle/>
          <a:p>
            <a:pPr>
              <a:lnSpc>
                <a:spcPct val="100000"/>
              </a:lnSpc>
            </a:pPr>
            <a:r>
              <a:rPr lang="en-US" sz="2400" b="1" dirty="0">
                <a:solidFill>
                  <a:srgbClr val="DD5142"/>
                </a:solidFill>
                <a:latin typeface="Noto Sans SC" pitchFamily="34" charset="0"/>
                <a:ea typeface="Noto Sans SC" pitchFamily="34" charset="-122"/>
                <a:cs typeface="Noto Sans SC" pitchFamily="34" charset="-120"/>
              </a:rPr>
              <a:t>Collaborative Partnership</a:t>
            </a:r>
            <a:endParaRPr lang="en-US" sz="1600" dirty="0"/>
          </a:p>
        </p:txBody>
      </p:sp>
      <p:sp>
        <p:nvSpPr>
          <p:cNvPr id="25" name="Text 20"/>
          <p:cNvSpPr/>
          <p:nvPr/>
        </p:nvSpPr>
        <p:spPr>
          <a:xfrm>
            <a:off x="7369175" y="2927985"/>
            <a:ext cx="2240280" cy="1851025"/>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The partnership between humans and AI leverages the strengths of both, combining AI's speed and efficiency with human wisdom and ethical judgment.</a:t>
            </a:r>
            <a:endParaRPr lang="en-US" sz="1600" dirty="0"/>
          </a:p>
        </p:txBody>
      </p:sp>
      <p:sp>
        <p:nvSpPr>
          <p:cNvPr id="26" name="Text 21"/>
          <p:cNvSpPr/>
          <p:nvPr/>
        </p:nvSpPr>
        <p:spPr>
          <a:xfrm>
            <a:off x="9731375" y="1601470"/>
            <a:ext cx="2320290" cy="1177290"/>
          </a:xfrm>
          <a:prstGeom prst="rect">
            <a:avLst/>
          </a:prstGeom>
          <a:noFill/>
          <a:ln/>
        </p:spPr>
        <p:txBody>
          <a:bodyPr wrap="square" lIns="91440" tIns="45720" rIns="91440" bIns="45720" rtlCol="0" anchor="ctr"/>
          <a:lstStyle/>
          <a:p>
            <a:pPr>
              <a:lnSpc>
                <a:spcPct val="100000"/>
              </a:lnSpc>
            </a:pPr>
            <a:r>
              <a:rPr lang="en-US" sz="2400" b="1" dirty="0">
                <a:solidFill>
                  <a:srgbClr val="DD5142"/>
                </a:solidFill>
                <a:latin typeface="Noto Sans SC" pitchFamily="34" charset="0"/>
                <a:ea typeface="Noto Sans SC" pitchFamily="34" charset="-122"/>
                <a:cs typeface="Noto Sans SC" pitchFamily="34" charset="-120"/>
              </a:rPr>
              <a:t>Promoting Responsible Use</a:t>
            </a:r>
            <a:endParaRPr lang="en-US" sz="1600" dirty="0"/>
          </a:p>
        </p:txBody>
      </p:sp>
      <p:sp>
        <p:nvSpPr>
          <p:cNvPr id="27" name="Text 22"/>
          <p:cNvSpPr/>
          <p:nvPr/>
        </p:nvSpPr>
        <p:spPr>
          <a:xfrm>
            <a:off x="9694545" y="2927985"/>
            <a:ext cx="2240280" cy="2380059"/>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Encouraging collaboration and oversight fosters responsible AI use, ensuring that technology benefits society without compromising ethical standards.</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371"/>
            <a:ext cx="12237085" cy="6868795"/>
          </a:xfrm>
          <a:prstGeom prst="rect">
            <a:avLst/>
          </a:prstGeom>
          <a:solidFill>
            <a:srgbClr val="FAF3D7"/>
          </a:solidFill>
          <a:ln/>
        </p:spPr>
      </p:sp>
      <p:sp>
        <p:nvSpPr>
          <p:cNvPr id="3" name="Text 1"/>
          <p:cNvSpPr/>
          <p:nvPr/>
        </p:nvSpPr>
        <p:spPr>
          <a:xfrm>
            <a:off x="-31115" y="8371"/>
            <a:ext cx="12237085" cy="686879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8-d2nf6fh8bjvh7rlj01o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7190" y="1471930"/>
            <a:ext cx="8831580" cy="4670425"/>
          </a:xfrm>
          <a:prstGeom prst="rect">
            <a:avLst/>
          </a:prstGeom>
        </p:spPr>
      </p:pic>
      <p:sp>
        <p:nvSpPr>
          <p:cNvPr id="5" name="Shape 2"/>
          <p:cNvSpPr/>
          <p:nvPr/>
        </p:nvSpPr>
        <p:spPr>
          <a:xfrm>
            <a:off x="485140" y="517525"/>
            <a:ext cx="11198225" cy="5818505"/>
          </a:xfrm>
          <a:prstGeom prst="rect">
            <a:avLst/>
          </a:prstGeom>
          <a:solidFill>
            <a:srgbClr val="000000">
              <a:alpha val="0"/>
            </a:srgbClr>
          </a:solidFill>
          <a:ln w="38100">
            <a:solidFill>
              <a:srgbClr val="DD5142"/>
            </a:solidFill>
            <a:prstDash val="solid"/>
          </a:ln>
        </p:spPr>
      </p:sp>
      <p:sp>
        <p:nvSpPr>
          <p:cNvPr id="6" name="Text 3"/>
          <p:cNvSpPr/>
          <p:nvPr/>
        </p:nvSpPr>
        <p:spPr>
          <a:xfrm>
            <a:off x="485140" y="517525"/>
            <a:ext cx="11198225" cy="581850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43180" y="-12065"/>
            <a:ext cx="528955" cy="528955"/>
          </a:xfrm>
          <a:prstGeom prst="rect">
            <a:avLst/>
          </a:prstGeom>
          <a:solidFill>
            <a:srgbClr val="DD5142"/>
          </a:solidFill>
          <a:ln/>
        </p:spPr>
      </p:sp>
      <p:sp>
        <p:nvSpPr>
          <p:cNvPr id="8" name="Text 5"/>
          <p:cNvSpPr/>
          <p:nvPr/>
        </p:nvSpPr>
        <p:spPr>
          <a:xfrm>
            <a:off x="-43180"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683365" y="-12065"/>
            <a:ext cx="528955" cy="528955"/>
          </a:xfrm>
          <a:prstGeom prst="rect">
            <a:avLst/>
          </a:prstGeom>
          <a:solidFill>
            <a:srgbClr val="DD5142"/>
          </a:solidFill>
          <a:ln/>
        </p:spPr>
      </p:sp>
      <p:sp>
        <p:nvSpPr>
          <p:cNvPr id="10" name="Text 7"/>
          <p:cNvSpPr/>
          <p:nvPr/>
        </p:nvSpPr>
        <p:spPr>
          <a:xfrm>
            <a:off x="11683365"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43180" y="6336030"/>
            <a:ext cx="528955" cy="528955"/>
          </a:xfrm>
          <a:prstGeom prst="rect">
            <a:avLst/>
          </a:prstGeom>
          <a:solidFill>
            <a:srgbClr val="DD5142"/>
          </a:solidFill>
          <a:ln/>
        </p:spPr>
      </p:sp>
      <p:sp>
        <p:nvSpPr>
          <p:cNvPr id="12" name="Text 9"/>
          <p:cNvSpPr/>
          <p:nvPr/>
        </p:nvSpPr>
        <p:spPr>
          <a:xfrm>
            <a:off x="-43180"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683365" y="6336030"/>
            <a:ext cx="528955" cy="528955"/>
          </a:xfrm>
          <a:prstGeom prst="rect">
            <a:avLst/>
          </a:prstGeom>
          <a:solidFill>
            <a:srgbClr val="DD5142"/>
          </a:solidFill>
          <a:ln/>
        </p:spPr>
      </p:sp>
      <p:sp>
        <p:nvSpPr>
          <p:cNvPr id="14" name="Text 11"/>
          <p:cNvSpPr/>
          <p:nvPr/>
        </p:nvSpPr>
        <p:spPr>
          <a:xfrm>
            <a:off x="11683365"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flipH="1">
            <a:off x="11866245" y="715645"/>
            <a:ext cx="151130" cy="515015"/>
          </a:xfrm>
          <a:prstGeom prst="roundRect">
            <a:avLst>
              <a:gd name="adj" fmla="val 50000"/>
            </a:avLst>
          </a:prstGeom>
          <a:solidFill>
            <a:srgbClr val="DACB9C"/>
          </a:solidFill>
          <a:ln/>
        </p:spPr>
      </p:sp>
      <p:sp>
        <p:nvSpPr>
          <p:cNvPr id="16" name="Text 13"/>
          <p:cNvSpPr/>
          <p:nvPr/>
        </p:nvSpPr>
        <p:spPr>
          <a:xfrm>
            <a:off x="11866245" y="71564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flipH="1">
            <a:off x="11866245" y="1321861"/>
            <a:ext cx="151130" cy="515015"/>
          </a:xfrm>
          <a:prstGeom prst="roundRect">
            <a:avLst>
              <a:gd name="adj" fmla="val 50000"/>
            </a:avLst>
          </a:prstGeom>
          <a:solidFill>
            <a:srgbClr val="DACB9C"/>
          </a:solidFill>
          <a:ln/>
        </p:spPr>
      </p:sp>
      <p:sp>
        <p:nvSpPr>
          <p:cNvPr id="18" name="Text 15"/>
          <p:cNvSpPr/>
          <p:nvPr/>
        </p:nvSpPr>
        <p:spPr>
          <a:xfrm>
            <a:off x="11866245" y="1321861"/>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flipH="1">
            <a:off x="11866245" y="1928077"/>
            <a:ext cx="151130" cy="515015"/>
          </a:xfrm>
          <a:prstGeom prst="roundRect">
            <a:avLst>
              <a:gd name="adj" fmla="val 50000"/>
            </a:avLst>
          </a:prstGeom>
          <a:solidFill>
            <a:srgbClr val="DACB9C"/>
          </a:solidFill>
          <a:ln/>
        </p:spPr>
      </p:sp>
      <p:sp>
        <p:nvSpPr>
          <p:cNvPr id="20" name="Text 17"/>
          <p:cNvSpPr/>
          <p:nvPr/>
        </p:nvSpPr>
        <p:spPr>
          <a:xfrm>
            <a:off x="11866245" y="192807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flipH="1">
            <a:off x="11866245" y="2533622"/>
            <a:ext cx="151130" cy="515015"/>
          </a:xfrm>
          <a:prstGeom prst="roundRect">
            <a:avLst>
              <a:gd name="adj" fmla="val 50000"/>
            </a:avLst>
          </a:prstGeom>
          <a:solidFill>
            <a:srgbClr val="DACB9C"/>
          </a:solidFill>
          <a:ln/>
        </p:spPr>
      </p:sp>
      <p:sp>
        <p:nvSpPr>
          <p:cNvPr id="22" name="Text 19"/>
          <p:cNvSpPr/>
          <p:nvPr/>
        </p:nvSpPr>
        <p:spPr>
          <a:xfrm>
            <a:off x="11866245" y="253362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flipH="1">
            <a:off x="11866245" y="3139838"/>
            <a:ext cx="151130" cy="515015"/>
          </a:xfrm>
          <a:prstGeom prst="roundRect">
            <a:avLst>
              <a:gd name="adj" fmla="val 50000"/>
            </a:avLst>
          </a:prstGeom>
          <a:solidFill>
            <a:srgbClr val="DACB9C"/>
          </a:solidFill>
          <a:ln/>
        </p:spPr>
      </p:sp>
      <p:sp>
        <p:nvSpPr>
          <p:cNvPr id="24" name="Text 21"/>
          <p:cNvSpPr/>
          <p:nvPr/>
        </p:nvSpPr>
        <p:spPr>
          <a:xfrm>
            <a:off x="11866245" y="313983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flipH="1">
            <a:off x="11866245" y="3790983"/>
            <a:ext cx="151130" cy="515015"/>
          </a:xfrm>
          <a:prstGeom prst="roundRect">
            <a:avLst>
              <a:gd name="adj" fmla="val 50000"/>
            </a:avLst>
          </a:prstGeom>
          <a:solidFill>
            <a:srgbClr val="DACB9C"/>
          </a:solidFill>
          <a:ln/>
        </p:spPr>
      </p:sp>
      <p:sp>
        <p:nvSpPr>
          <p:cNvPr id="26" name="Text 23"/>
          <p:cNvSpPr/>
          <p:nvPr/>
        </p:nvSpPr>
        <p:spPr>
          <a:xfrm>
            <a:off x="11866245" y="379098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flipH="1">
            <a:off x="11866245" y="4397199"/>
            <a:ext cx="151130" cy="515015"/>
          </a:xfrm>
          <a:prstGeom prst="roundRect">
            <a:avLst>
              <a:gd name="adj" fmla="val 50000"/>
            </a:avLst>
          </a:prstGeom>
          <a:solidFill>
            <a:srgbClr val="DACB9C"/>
          </a:solidFill>
          <a:ln/>
        </p:spPr>
      </p:sp>
      <p:sp>
        <p:nvSpPr>
          <p:cNvPr id="28" name="Text 25"/>
          <p:cNvSpPr/>
          <p:nvPr/>
        </p:nvSpPr>
        <p:spPr>
          <a:xfrm>
            <a:off x="11866245" y="4397199"/>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flipH="1">
            <a:off x="11866245" y="5003415"/>
            <a:ext cx="151130" cy="515015"/>
          </a:xfrm>
          <a:prstGeom prst="roundRect">
            <a:avLst>
              <a:gd name="adj" fmla="val 50000"/>
            </a:avLst>
          </a:prstGeom>
          <a:solidFill>
            <a:srgbClr val="DACB9C"/>
          </a:solidFill>
          <a:ln/>
        </p:spPr>
      </p:sp>
      <p:sp>
        <p:nvSpPr>
          <p:cNvPr id="30" name="Text 27"/>
          <p:cNvSpPr/>
          <p:nvPr/>
        </p:nvSpPr>
        <p:spPr>
          <a:xfrm>
            <a:off x="11866245" y="500341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flipH="1">
            <a:off x="11866245" y="5608960"/>
            <a:ext cx="151130" cy="515015"/>
          </a:xfrm>
          <a:prstGeom prst="roundRect">
            <a:avLst>
              <a:gd name="adj" fmla="val 50000"/>
            </a:avLst>
          </a:prstGeom>
          <a:solidFill>
            <a:srgbClr val="DACB9C"/>
          </a:solidFill>
          <a:ln/>
        </p:spPr>
      </p:sp>
      <p:sp>
        <p:nvSpPr>
          <p:cNvPr id="32" name="Text 29"/>
          <p:cNvSpPr/>
          <p:nvPr/>
        </p:nvSpPr>
        <p:spPr>
          <a:xfrm>
            <a:off x="11866245" y="560896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flipH="1">
            <a:off x="174625" y="718820"/>
            <a:ext cx="151130" cy="515015"/>
          </a:xfrm>
          <a:prstGeom prst="roundRect">
            <a:avLst>
              <a:gd name="adj" fmla="val 50000"/>
            </a:avLst>
          </a:prstGeom>
          <a:solidFill>
            <a:srgbClr val="DACB9C"/>
          </a:solidFill>
          <a:ln/>
        </p:spPr>
      </p:sp>
      <p:sp>
        <p:nvSpPr>
          <p:cNvPr id="34" name="Text 31"/>
          <p:cNvSpPr/>
          <p:nvPr/>
        </p:nvSpPr>
        <p:spPr>
          <a:xfrm>
            <a:off x="174625" y="71882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2"/>
          <p:cNvSpPr/>
          <p:nvPr/>
        </p:nvSpPr>
        <p:spPr>
          <a:xfrm flipH="1">
            <a:off x="174625" y="1325036"/>
            <a:ext cx="151130" cy="515015"/>
          </a:xfrm>
          <a:prstGeom prst="roundRect">
            <a:avLst>
              <a:gd name="adj" fmla="val 50000"/>
            </a:avLst>
          </a:prstGeom>
          <a:solidFill>
            <a:srgbClr val="DACB9C"/>
          </a:solidFill>
          <a:ln/>
        </p:spPr>
      </p:sp>
      <p:sp>
        <p:nvSpPr>
          <p:cNvPr id="36" name="Text 33"/>
          <p:cNvSpPr/>
          <p:nvPr/>
        </p:nvSpPr>
        <p:spPr>
          <a:xfrm>
            <a:off x="174625" y="1325036"/>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4"/>
          <p:cNvSpPr/>
          <p:nvPr/>
        </p:nvSpPr>
        <p:spPr>
          <a:xfrm flipH="1">
            <a:off x="174625" y="1931252"/>
            <a:ext cx="151130" cy="515015"/>
          </a:xfrm>
          <a:prstGeom prst="roundRect">
            <a:avLst>
              <a:gd name="adj" fmla="val 50000"/>
            </a:avLst>
          </a:prstGeom>
          <a:solidFill>
            <a:srgbClr val="DACB9C"/>
          </a:solidFill>
          <a:ln/>
        </p:spPr>
      </p:sp>
      <p:sp>
        <p:nvSpPr>
          <p:cNvPr id="38" name="Text 35"/>
          <p:cNvSpPr/>
          <p:nvPr/>
        </p:nvSpPr>
        <p:spPr>
          <a:xfrm>
            <a:off x="174625" y="193125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6"/>
          <p:cNvSpPr/>
          <p:nvPr/>
        </p:nvSpPr>
        <p:spPr>
          <a:xfrm flipH="1">
            <a:off x="174625" y="2536797"/>
            <a:ext cx="151130" cy="515015"/>
          </a:xfrm>
          <a:prstGeom prst="roundRect">
            <a:avLst>
              <a:gd name="adj" fmla="val 50000"/>
            </a:avLst>
          </a:prstGeom>
          <a:solidFill>
            <a:srgbClr val="DACB9C"/>
          </a:solidFill>
          <a:ln/>
        </p:spPr>
      </p:sp>
      <p:sp>
        <p:nvSpPr>
          <p:cNvPr id="40" name="Text 37"/>
          <p:cNvSpPr/>
          <p:nvPr/>
        </p:nvSpPr>
        <p:spPr>
          <a:xfrm>
            <a:off x="174625" y="253679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8"/>
          <p:cNvSpPr/>
          <p:nvPr/>
        </p:nvSpPr>
        <p:spPr>
          <a:xfrm flipH="1">
            <a:off x="174625" y="3143013"/>
            <a:ext cx="151130" cy="515015"/>
          </a:xfrm>
          <a:prstGeom prst="roundRect">
            <a:avLst>
              <a:gd name="adj" fmla="val 50000"/>
            </a:avLst>
          </a:prstGeom>
          <a:solidFill>
            <a:srgbClr val="DACB9C"/>
          </a:solidFill>
          <a:ln/>
        </p:spPr>
      </p:sp>
      <p:sp>
        <p:nvSpPr>
          <p:cNvPr id="42" name="Text 39"/>
          <p:cNvSpPr/>
          <p:nvPr/>
        </p:nvSpPr>
        <p:spPr>
          <a:xfrm>
            <a:off x="174625" y="314301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0"/>
          <p:cNvSpPr/>
          <p:nvPr/>
        </p:nvSpPr>
        <p:spPr>
          <a:xfrm flipH="1">
            <a:off x="174625" y="3794158"/>
            <a:ext cx="151130" cy="515015"/>
          </a:xfrm>
          <a:prstGeom prst="roundRect">
            <a:avLst>
              <a:gd name="adj" fmla="val 50000"/>
            </a:avLst>
          </a:prstGeom>
          <a:solidFill>
            <a:srgbClr val="DACB9C"/>
          </a:solidFill>
          <a:ln/>
        </p:spPr>
      </p:sp>
      <p:sp>
        <p:nvSpPr>
          <p:cNvPr id="44" name="Text 41"/>
          <p:cNvSpPr/>
          <p:nvPr/>
        </p:nvSpPr>
        <p:spPr>
          <a:xfrm>
            <a:off x="174625" y="379415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2"/>
          <p:cNvSpPr/>
          <p:nvPr/>
        </p:nvSpPr>
        <p:spPr>
          <a:xfrm flipH="1">
            <a:off x="174625" y="4400374"/>
            <a:ext cx="151130" cy="515015"/>
          </a:xfrm>
          <a:prstGeom prst="roundRect">
            <a:avLst>
              <a:gd name="adj" fmla="val 50000"/>
            </a:avLst>
          </a:prstGeom>
          <a:solidFill>
            <a:srgbClr val="DACB9C"/>
          </a:solidFill>
          <a:ln/>
        </p:spPr>
      </p:sp>
      <p:sp>
        <p:nvSpPr>
          <p:cNvPr id="46" name="Text 43"/>
          <p:cNvSpPr/>
          <p:nvPr/>
        </p:nvSpPr>
        <p:spPr>
          <a:xfrm>
            <a:off x="174625" y="4400374"/>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4"/>
          <p:cNvSpPr/>
          <p:nvPr/>
        </p:nvSpPr>
        <p:spPr>
          <a:xfrm flipH="1">
            <a:off x="174625" y="5006590"/>
            <a:ext cx="151130" cy="515015"/>
          </a:xfrm>
          <a:prstGeom prst="roundRect">
            <a:avLst>
              <a:gd name="adj" fmla="val 50000"/>
            </a:avLst>
          </a:prstGeom>
          <a:solidFill>
            <a:srgbClr val="DACB9C"/>
          </a:solidFill>
          <a:ln/>
        </p:spPr>
      </p:sp>
      <p:sp>
        <p:nvSpPr>
          <p:cNvPr id="48" name="Text 45"/>
          <p:cNvSpPr/>
          <p:nvPr/>
        </p:nvSpPr>
        <p:spPr>
          <a:xfrm>
            <a:off x="174625" y="500659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6"/>
          <p:cNvSpPr/>
          <p:nvPr/>
        </p:nvSpPr>
        <p:spPr>
          <a:xfrm flipH="1">
            <a:off x="174625" y="5612135"/>
            <a:ext cx="151130" cy="515015"/>
          </a:xfrm>
          <a:prstGeom prst="roundRect">
            <a:avLst>
              <a:gd name="adj" fmla="val 50000"/>
            </a:avLst>
          </a:prstGeom>
          <a:solidFill>
            <a:srgbClr val="DACB9C"/>
          </a:solidFill>
          <a:ln/>
        </p:spPr>
      </p:sp>
      <p:sp>
        <p:nvSpPr>
          <p:cNvPr id="50" name="Text 47"/>
          <p:cNvSpPr/>
          <p:nvPr/>
        </p:nvSpPr>
        <p:spPr>
          <a:xfrm>
            <a:off x="174625" y="5612135"/>
            <a:ext cx="151130" cy="515015"/>
          </a:xfrm>
          <a:prstGeom prst="rect">
            <a:avLst/>
          </a:prstGeom>
          <a:noFill/>
          <a:ln/>
        </p:spPr>
        <p:txBody>
          <a:bodyPr wrap="square" lIns="45720" tIns="91440" rIns="91440" bIns="45720" rtlCol="0" anchor="ctr"/>
          <a:lstStyle/>
          <a:p>
            <a:pPr>
              <a:lnSpc>
                <a:spcPct val="100000"/>
              </a:lnSpc>
            </a:pPr>
            <a:endParaRPr lang="en-US" sz="1600" dirty="0"/>
          </a:p>
        </p:txBody>
      </p:sp>
      <p:pic>
        <p:nvPicPr>
          <p:cNvPr id="51" name="Image 1" descr="https://kimi-img.moonshot.cn/pub/slides/slides_tmpl/image/25-08-27-19:59:58-d2nf6fh8bjvh7rlj01n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670" y="4430395"/>
            <a:ext cx="1343025" cy="1371600"/>
          </a:xfrm>
          <a:prstGeom prst="rect">
            <a:avLst/>
          </a:prstGeom>
        </p:spPr>
      </p:pic>
      <p:pic>
        <p:nvPicPr>
          <p:cNvPr id="52" name="Image 2" descr="https://kimi-img.moonshot.cn/pub/slides/slides_tmpl/image/25-08-27-19:59:58-d2nf6fh8bjvh7rlj01n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8785" y="1471930"/>
            <a:ext cx="2218690" cy="2265680"/>
          </a:xfrm>
          <a:prstGeom prst="rect">
            <a:avLst/>
          </a:prstGeom>
        </p:spPr>
      </p:pic>
      <p:pic>
        <p:nvPicPr>
          <p:cNvPr id="53" name="Image 3" descr="https://kimi-img.moonshot.cn/pub/slides/slides_tmpl/image/25-08-27-19:59:58-d2nf6fh8bjvh7rlj01p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9560" y="2618105"/>
            <a:ext cx="793750" cy="742315"/>
          </a:xfrm>
          <a:prstGeom prst="rect">
            <a:avLst/>
          </a:prstGeom>
        </p:spPr>
      </p:pic>
      <p:pic>
        <p:nvPicPr>
          <p:cNvPr id="54" name="Image 4" descr="https://kimi-img.moonshot.cn/pub/slides/slides_tmpl/image/25-08-27-19:59:58-d2nf6fh8bjvh7rlj01pg.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29560" y="3498850"/>
            <a:ext cx="793750" cy="742315"/>
          </a:xfrm>
          <a:prstGeom prst="rect">
            <a:avLst/>
          </a:prstGeom>
        </p:spPr>
      </p:pic>
      <p:pic>
        <p:nvPicPr>
          <p:cNvPr id="55" name="Image 5" descr="https://kimi-img.moonshot.cn/pub/slides/slides_tmpl/image/25-08-27-19:59:58-d2nf6fh8bjvh7rlj01q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29560" y="4341495"/>
            <a:ext cx="793750" cy="742315"/>
          </a:xfrm>
          <a:prstGeom prst="rect">
            <a:avLst/>
          </a:prstGeom>
        </p:spPr>
      </p:pic>
      <p:pic>
        <p:nvPicPr>
          <p:cNvPr id="56" name="Image 6" descr="https://kimi-img.moonshot.cn/pub/slides/slides_tmpl/image/25-08-27-19:59:58-d2nf6fh8bjvh7rlj01qg.sv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43015" y="3079750"/>
            <a:ext cx="793750" cy="742315"/>
          </a:xfrm>
          <a:prstGeom prst="rect">
            <a:avLst/>
          </a:prstGeom>
        </p:spPr>
      </p:pic>
      <p:pic>
        <p:nvPicPr>
          <p:cNvPr id="57" name="Image 7" descr="https://kimi-img.moonshot.cn/pub/slides/slides_tmpl/image/25-08-27-19:59:58-d2nf6fh8bjvh7rlj01r0.sv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43015" y="3918585"/>
            <a:ext cx="793750" cy="742315"/>
          </a:xfrm>
          <a:prstGeom prst="rect">
            <a:avLst/>
          </a:prstGeom>
        </p:spPr>
      </p:pic>
      <p:pic>
        <p:nvPicPr>
          <p:cNvPr id="58" name="Image 8" descr="https://kimi-img.moonshot.cn/pub/slides/slides_tmpl/image/25-08-27-19:59:58-d2nf6fh8bjvh7rlj01n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0260" y="951230"/>
            <a:ext cx="956310" cy="976630"/>
          </a:xfrm>
          <a:prstGeom prst="rect">
            <a:avLst/>
          </a:prstGeom>
        </p:spPr>
      </p:pic>
      <p:pic>
        <p:nvPicPr>
          <p:cNvPr id="59" name="Image 9" descr="https://kimi-img.moonshot.cn/pub/slides/slides_tmpl/image/25-08-27-19:59:58-d2nf6fh8bjvh7rlj01o0.sv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366135" y="875665"/>
            <a:ext cx="5460365" cy="1055370"/>
          </a:xfrm>
          <a:prstGeom prst="rect">
            <a:avLst/>
          </a:prstGeom>
        </p:spPr>
      </p:pic>
      <p:sp>
        <p:nvSpPr>
          <p:cNvPr id="60" name="Text 48"/>
          <p:cNvSpPr/>
          <p:nvPr/>
        </p:nvSpPr>
        <p:spPr>
          <a:xfrm>
            <a:off x="3749675" y="2679065"/>
            <a:ext cx="2450465" cy="681355"/>
          </a:xfrm>
          <a:prstGeom prst="rect">
            <a:avLst/>
          </a:prstGeom>
          <a:noFill/>
          <a:ln/>
        </p:spPr>
        <p:txBody>
          <a:bodyPr wrap="square" lIns="91440" tIns="45720" rIns="91440" bIns="45720" rtlCol="0" anchor="t"/>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AI Fundamentals</a:t>
            </a:r>
            <a:endParaRPr lang="en-US" sz="1600" dirty="0"/>
          </a:p>
        </p:txBody>
      </p:sp>
      <p:sp>
        <p:nvSpPr>
          <p:cNvPr id="61" name="Text 49"/>
          <p:cNvSpPr/>
          <p:nvPr/>
        </p:nvSpPr>
        <p:spPr>
          <a:xfrm>
            <a:off x="3749675" y="3526790"/>
            <a:ext cx="2450465" cy="681355"/>
          </a:xfrm>
          <a:prstGeom prst="rect">
            <a:avLst/>
          </a:prstGeom>
          <a:noFill/>
          <a:ln/>
        </p:spPr>
        <p:txBody>
          <a:bodyPr wrap="square" lIns="91440" tIns="45720" rIns="91440" bIns="45720" rtlCol="0" anchor="t"/>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Everyday Encounters</a:t>
            </a:r>
            <a:endParaRPr lang="en-US" sz="1600" dirty="0"/>
          </a:p>
        </p:txBody>
      </p:sp>
      <p:sp>
        <p:nvSpPr>
          <p:cNvPr id="62" name="Text 50"/>
          <p:cNvSpPr/>
          <p:nvPr/>
        </p:nvSpPr>
        <p:spPr>
          <a:xfrm>
            <a:off x="3749675" y="4374515"/>
            <a:ext cx="2450465" cy="681355"/>
          </a:xfrm>
          <a:prstGeom prst="rect">
            <a:avLst/>
          </a:prstGeom>
          <a:noFill/>
          <a:ln/>
        </p:spPr>
        <p:txBody>
          <a:bodyPr wrap="square" lIns="91440" tIns="45720" rIns="91440" bIns="45720" rtlCol="0" anchor="t"/>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Prompt Engineering</a:t>
            </a:r>
            <a:endParaRPr lang="en-US" sz="1600" dirty="0"/>
          </a:p>
        </p:txBody>
      </p:sp>
      <p:sp>
        <p:nvSpPr>
          <p:cNvPr id="63" name="Text 51"/>
          <p:cNvSpPr/>
          <p:nvPr/>
        </p:nvSpPr>
        <p:spPr>
          <a:xfrm>
            <a:off x="7279005" y="3140710"/>
            <a:ext cx="2519045" cy="301030"/>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Strengths &amp; Limits</a:t>
            </a:r>
            <a:endParaRPr lang="en-US" sz="1600" dirty="0"/>
          </a:p>
        </p:txBody>
      </p:sp>
      <p:sp>
        <p:nvSpPr>
          <p:cNvPr id="64" name="Text 52"/>
          <p:cNvSpPr/>
          <p:nvPr/>
        </p:nvSpPr>
        <p:spPr>
          <a:xfrm>
            <a:off x="7279005" y="3988435"/>
            <a:ext cx="2519045" cy="301030"/>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Ethics &amp; Mindset</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45085" y="0"/>
            <a:ext cx="12237085" cy="6868795"/>
          </a:xfrm>
          <a:prstGeom prst="rect">
            <a:avLst/>
          </a:prstGeom>
          <a:solidFill>
            <a:srgbClr val="FAF3D7"/>
          </a:solidFill>
          <a:ln/>
        </p:spPr>
      </p:sp>
      <p:sp>
        <p:nvSpPr>
          <p:cNvPr id="3" name="Text 1"/>
          <p:cNvSpPr/>
          <p:nvPr/>
        </p:nvSpPr>
        <p:spPr>
          <a:xfrm>
            <a:off x="-45085" y="0"/>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19125" y="405130"/>
            <a:ext cx="10545445" cy="988060"/>
          </a:xfrm>
          <a:prstGeom prst="doubleWave">
            <a:avLst>
              <a:gd name="adj1" fmla="val 6250"/>
              <a:gd name="adj2" fmla="val 0"/>
            </a:avLst>
          </a:prstGeom>
          <a:solidFill>
            <a:srgbClr val="C15145"/>
          </a:solidFill>
          <a:ln/>
        </p:spPr>
      </p:sp>
      <p:sp>
        <p:nvSpPr>
          <p:cNvPr id="5" name="Text 3"/>
          <p:cNvSpPr/>
          <p:nvPr/>
        </p:nvSpPr>
        <p:spPr>
          <a:xfrm>
            <a:off x="619125" y="405130"/>
            <a:ext cx="10545445" cy="9880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889000" y="575945"/>
            <a:ext cx="8876665" cy="611584"/>
          </a:xfrm>
          <a:prstGeom prst="rect">
            <a:avLst/>
          </a:prstGeom>
          <a:noFill/>
          <a:ln/>
        </p:spPr>
        <p:txBody>
          <a:bodyPr wrap="square" lIns="91440" tIns="45720" rIns="91440" bIns="45720" rtlCol="0" anchor="t">
            <a:spAutoFit/>
          </a:bodyPr>
          <a:lstStyle/>
          <a:p>
            <a:pPr>
              <a:lnSpc>
                <a:spcPct val="100000"/>
              </a:lnSpc>
            </a:pPr>
            <a:r>
              <a:rPr lang="en-US" sz="3600" b="1" dirty="0">
                <a:solidFill>
                  <a:srgbClr val="FDF1E1"/>
                </a:solidFill>
                <a:latin typeface="Noto Sans SC" pitchFamily="34" charset="0"/>
                <a:ea typeface="Noto Sans SC" pitchFamily="34" charset="-122"/>
                <a:cs typeface="Noto Sans SC" pitchFamily="34" charset="-120"/>
              </a:rPr>
              <a:t>Five Attitudes for AI Users</a:t>
            </a:r>
            <a:endParaRPr lang="en-US" sz="1600" dirty="0"/>
          </a:p>
        </p:txBody>
      </p:sp>
      <p:sp>
        <p:nvSpPr>
          <p:cNvPr id="7" name="Shape 5"/>
          <p:cNvSpPr/>
          <p:nvPr/>
        </p:nvSpPr>
        <p:spPr>
          <a:xfrm>
            <a:off x="6350000" y="5349240"/>
            <a:ext cx="6188710" cy="1243965"/>
          </a:xfrm>
          <a:prstGeom prst="ellipse">
            <a:avLst/>
          </a:prstGeom>
          <a:solidFill>
            <a:srgbClr val="B2C3F7"/>
          </a:solidFill>
          <a:ln/>
        </p:spPr>
      </p:sp>
      <p:sp>
        <p:nvSpPr>
          <p:cNvPr id="8" name="Text 6"/>
          <p:cNvSpPr/>
          <p:nvPr/>
        </p:nvSpPr>
        <p:spPr>
          <a:xfrm>
            <a:off x="6350000" y="5349240"/>
            <a:ext cx="6188710" cy="12439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4272915" y="2192655"/>
            <a:ext cx="2018030" cy="609917"/>
          </a:xfrm>
          <a:custGeom>
            <a:avLst/>
            <a:gdLst/>
            <a:ahLst/>
            <a:cxnLst/>
            <a:rect l="l" t="t" r="r" b="b"/>
            <a:pathLst>
              <a:path w="2018030" h="609917">
                <a:moveTo>
                  <a:pt x="0" y="589920"/>
                </a:moveTo>
                <a:cubicBezTo>
                  <a:pt x="226695" y="647245"/>
                  <a:pt x="685800" y="657910"/>
                  <a:pt x="971550" y="609917"/>
                </a:cubicBezTo>
                <a:cubicBezTo>
                  <a:pt x="1257300" y="561924"/>
                  <a:pt x="1371600" y="453938"/>
                  <a:pt x="1428750" y="349952"/>
                </a:cubicBezTo>
                <a:cubicBezTo>
                  <a:pt x="1485900" y="245967"/>
                  <a:pt x="1391285" y="129982"/>
                  <a:pt x="1253490" y="129982"/>
                </a:cubicBezTo>
                <a:cubicBezTo>
                  <a:pt x="1115695" y="129982"/>
                  <a:pt x="1013460" y="215971"/>
                  <a:pt x="990600" y="289961"/>
                </a:cubicBezTo>
                <a:cubicBezTo>
                  <a:pt x="967740" y="363950"/>
                  <a:pt x="1005840" y="469936"/>
                  <a:pt x="1169670" y="469936"/>
                </a:cubicBezTo>
                <a:cubicBezTo>
                  <a:pt x="1333500" y="469936"/>
                  <a:pt x="1606550" y="424609"/>
                  <a:pt x="1772285" y="332621"/>
                </a:cubicBezTo>
                <a:cubicBezTo>
                  <a:pt x="1938020" y="240634"/>
                  <a:pt x="2017395" y="49993"/>
                  <a:pt x="2018030" y="0"/>
                </a:cubicBezTo>
              </a:path>
            </a:pathLst>
          </a:custGeom>
          <a:solidFill>
            <a:srgbClr val="000000">
              <a:alpha val="0"/>
            </a:srgbClr>
          </a:solidFill>
          <a:ln w="63500">
            <a:solidFill>
              <a:srgbClr val="DD5142"/>
            </a:solidFill>
            <a:prstDash val="solid"/>
          </a:ln>
        </p:spPr>
      </p:sp>
      <p:sp>
        <p:nvSpPr>
          <p:cNvPr id="10" name="Text 8"/>
          <p:cNvSpPr/>
          <p:nvPr/>
        </p:nvSpPr>
        <p:spPr>
          <a:xfrm>
            <a:off x="4272915" y="2192655"/>
            <a:ext cx="2018030" cy="609917"/>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0" descr="https://kimi-img.moonshot.cn/pub/slides/slides_tmpl/image/25-08-27-19:59:58-d2nf6fh8bjvh7rlj01u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1390" y="1016000"/>
            <a:ext cx="4137660" cy="5207000"/>
          </a:xfrm>
          <a:prstGeom prst="rect">
            <a:avLst/>
          </a:prstGeom>
        </p:spPr>
      </p:pic>
      <p:sp>
        <p:nvSpPr>
          <p:cNvPr id="12" name="Shape 9"/>
          <p:cNvSpPr/>
          <p:nvPr/>
        </p:nvSpPr>
        <p:spPr>
          <a:xfrm>
            <a:off x="1400810" y="2043430"/>
            <a:ext cx="0" cy="2785745"/>
          </a:xfrm>
          <a:prstGeom prst="line">
            <a:avLst/>
          </a:prstGeom>
          <a:noFill/>
          <a:ln w="63500">
            <a:solidFill>
              <a:srgbClr val="DD5142"/>
            </a:solidFill>
            <a:prstDash val="solid"/>
            <a:headEnd type="none"/>
            <a:tailEnd type="none"/>
          </a:ln>
        </p:spPr>
      </p:sp>
      <p:sp>
        <p:nvSpPr>
          <p:cNvPr id="13" name="Text 10"/>
          <p:cNvSpPr/>
          <p:nvPr/>
        </p:nvSpPr>
        <p:spPr>
          <a:xfrm>
            <a:off x="1755140" y="1979295"/>
            <a:ext cx="3666490" cy="82296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Curious, Skeptical, Creative, Responsible, Collaborative</a:t>
            </a:r>
            <a:endParaRPr lang="en-US" sz="1600" dirty="0"/>
          </a:p>
        </p:txBody>
      </p:sp>
      <p:sp>
        <p:nvSpPr>
          <p:cNvPr id="14" name="Text 11"/>
          <p:cNvSpPr/>
          <p:nvPr/>
        </p:nvSpPr>
        <p:spPr>
          <a:xfrm>
            <a:off x="1755140" y="3405505"/>
            <a:ext cx="5197475" cy="1882140"/>
          </a:xfrm>
          <a:prstGeom prst="rect">
            <a:avLst/>
          </a:prstGeom>
          <a:noFill/>
          <a:ln/>
        </p:spPr>
        <p:txBody>
          <a:bodyPr wrap="square" lIns="91440" tIns="45720" rIns="91440" bIns="45720" rtlCol="0" anchor="t"/>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Adopting a curious mindset to explore AI's potential, remaining skeptical to verify outputs, being creative to inspire original ideas, staying responsible to consider ethical impacts, and fostering collaboration between AI and humans are key attitudes for effective AI use.</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06</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Hands-On Practice</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ECE4CD"/>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28040" y="878205"/>
            <a:ext cx="10699115" cy="5633720"/>
          </a:xfrm>
          <a:prstGeom prst="roundRect">
            <a:avLst>
              <a:gd name="adj" fmla="val 7883"/>
            </a:avLst>
          </a:prstGeom>
          <a:solidFill>
            <a:srgbClr val="FFFFFF"/>
          </a:solidFill>
          <a:ln w="38100">
            <a:solidFill>
              <a:srgbClr val="0D0D0D"/>
            </a:solidFill>
            <a:prstDash val="solid"/>
          </a:ln>
        </p:spPr>
      </p:sp>
      <p:sp>
        <p:nvSpPr>
          <p:cNvPr id="5" name="Text 3"/>
          <p:cNvSpPr/>
          <p:nvPr/>
        </p:nvSpPr>
        <p:spPr>
          <a:xfrm>
            <a:off x="828040" y="878205"/>
            <a:ext cx="10699115" cy="56337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466090" y="534035"/>
            <a:ext cx="11297920" cy="770890"/>
          </a:xfrm>
          <a:prstGeom prst="roundRect">
            <a:avLst>
              <a:gd name="adj" fmla="val 16667"/>
            </a:avLst>
          </a:prstGeom>
          <a:solidFill>
            <a:srgbClr val="D14747"/>
          </a:solidFill>
          <a:ln w="38100">
            <a:solidFill>
              <a:srgbClr val="0D0D0D"/>
            </a:solidFill>
            <a:prstDash val="solid"/>
          </a:ln>
        </p:spPr>
      </p:sp>
      <p:sp>
        <p:nvSpPr>
          <p:cNvPr id="7" name="Text 5"/>
          <p:cNvSpPr/>
          <p:nvPr/>
        </p:nvSpPr>
        <p:spPr>
          <a:xfrm>
            <a:off x="466090" y="534035"/>
            <a:ext cx="11297920" cy="7708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4511040" y="3404870"/>
            <a:ext cx="721360" cy="721360"/>
          </a:xfrm>
          <a:prstGeom prst="ellipse">
            <a:avLst/>
          </a:prstGeom>
          <a:solidFill>
            <a:srgbClr val="FFFFFF"/>
          </a:solidFill>
          <a:ln w="38100">
            <a:solidFill>
              <a:srgbClr val="0D0D0D"/>
            </a:solidFill>
            <a:prstDash val="solid"/>
          </a:ln>
        </p:spPr>
      </p:sp>
      <p:sp>
        <p:nvSpPr>
          <p:cNvPr id="9" name="Text 7"/>
          <p:cNvSpPr/>
          <p:nvPr/>
        </p:nvSpPr>
        <p:spPr>
          <a:xfrm>
            <a:off x="4511040" y="3404870"/>
            <a:ext cx="721360" cy="7213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3963670" y="5050790"/>
            <a:ext cx="721360" cy="721360"/>
          </a:xfrm>
          <a:prstGeom prst="ellipse">
            <a:avLst/>
          </a:prstGeom>
          <a:solidFill>
            <a:srgbClr val="FFFFFF"/>
          </a:solidFill>
          <a:ln w="38100">
            <a:solidFill>
              <a:srgbClr val="0D0D0D"/>
            </a:solidFill>
            <a:prstDash val="solid"/>
          </a:ln>
        </p:spPr>
      </p:sp>
      <p:sp>
        <p:nvSpPr>
          <p:cNvPr id="11" name="Text 9"/>
          <p:cNvSpPr/>
          <p:nvPr/>
        </p:nvSpPr>
        <p:spPr>
          <a:xfrm>
            <a:off x="3963670" y="5050790"/>
            <a:ext cx="721360" cy="7213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963670" y="1803400"/>
            <a:ext cx="721360" cy="721360"/>
          </a:xfrm>
          <a:prstGeom prst="ellipse">
            <a:avLst/>
          </a:prstGeom>
          <a:solidFill>
            <a:srgbClr val="FFFFFF"/>
          </a:solidFill>
          <a:ln w="38100">
            <a:solidFill>
              <a:srgbClr val="0D0D0D"/>
            </a:solidFill>
            <a:prstDash val="solid"/>
          </a:ln>
        </p:spPr>
      </p:sp>
      <p:sp>
        <p:nvSpPr>
          <p:cNvPr id="13" name="Text 11"/>
          <p:cNvSpPr/>
          <p:nvPr/>
        </p:nvSpPr>
        <p:spPr>
          <a:xfrm>
            <a:off x="3963670" y="1803400"/>
            <a:ext cx="721360" cy="7213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2"/>
          <p:cNvSpPr/>
          <p:nvPr/>
        </p:nvSpPr>
        <p:spPr>
          <a:xfrm>
            <a:off x="608400" y="605860"/>
            <a:ext cx="10969200" cy="705600"/>
          </a:xfrm>
          <a:prstGeom prst="rect">
            <a:avLst/>
          </a:prstGeom>
          <a:noFill/>
          <a:ln/>
        </p:spPr>
        <p:txBody>
          <a:bodyPr wrap="square" lIns="91440" tIns="45720" rIns="91440" bIns="45720" rtlCol="0" anchor="ctr"/>
          <a:lstStyle/>
          <a:p>
            <a:pPr>
              <a:lnSpc>
                <a:spcPct val="100000"/>
              </a:lnSpc>
            </a:pPr>
            <a:r>
              <a:rPr lang="en-US" sz="3600" b="1" dirty="0">
                <a:solidFill>
                  <a:srgbClr val="FAF3D7"/>
                </a:solidFill>
                <a:latin typeface="Noto Sans SC" pitchFamily="34" charset="0"/>
                <a:ea typeface="Noto Sans SC" pitchFamily="34" charset="-122"/>
                <a:cs typeface="Noto Sans SC" pitchFamily="34" charset="-120"/>
              </a:rPr>
              <a:t>Map Your Daily AI Touchpoints</a:t>
            </a:r>
            <a:endParaRPr lang="en-US" sz="1600" dirty="0"/>
          </a:p>
        </p:txBody>
      </p:sp>
      <p:pic>
        <p:nvPicPr>
          <p:cNvPr id="15" name="Image 0" descr="https://kimi-img.moonshot.cn/pub/slides/slides_tmpl/image/25-08-27-19:59:59-d2nf6fp8bjvh7rlj02f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0712" y="1911941"/>
            <a:ext cx="471079" cy="471079"/>
          </a:xfrm>
          <a:prstGeom prst="rect">
            <a:avLst/>
          </a:prstGeom>
        </p:spPr>
      </p:pic>
      <p:pic>
        <p:nvPicPr>
          <p:cNvPr id="16" name="Image 1" descr="https://kimi-img.moonshot.cn/pub/slides/slides_tmpl/image/25-08-27-19:59:59-d2nf6fp8bjvh7rlj02g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5595" y="3528348"/>
            <a:ext cx="451905" cy="448254"/>
          </a:xfrm>
          <a:prstGeom prst="rect">
            <a:avLst/>
          </a:prstGeom>
        </p:spPr>
      </p:pic>
      <p:pic>
        <p:nvPicPr>
          <p:cNvPr id="17" name="Image 2" descr="https://kimi-img.moonshot.cn/pub/slides/slides_tmpl/image/25-08-27-19:59:59-d2nf6fp8bjvh7rlj02h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9660" y="5186382"/>
            <a:ext cx="451905" cy="451905"/>
          </a:xfrm>
          <a:prstGeom prst="rect">
            <a:avLst/>
          </a:prstGeom>
        </p:spPr>
      </p:pic>
      <p:sp>
        <p:nvSpPr>
          <p:cNvPr id="18" name="Shape 13"/>
          <p:cNvSpPr/>
          <p:nvPr/>
        </p:nvSpPr>
        <p:spPr>
          <a:xfrm>
            <a:off x="410845" y="2082165"/>
            <a:ext cx="3714750" cy="3714750"/>
          </a:xfrm>
          <a:prstGeom prst="ellipse">
            <a:avLst/>
          </a:prstGeom>
          <a:solidFill>
            <a:srgbClr val="DD5142"/>
          </a:solidFill>
          <a:ln w="38100">
            <a:solidFill>
              <a:srgbClr val="0D0D0D"/>
            </a:solidFill>
            <a:prstDash val="solid"/>
          </a:ln>
        </p:spPr>
      </p:sp>
      <p:sp>
        <p:nvSpPr>
          <p:cNvPr id="19" name="Text 14"/>
          <p:cNvSpPr/>
          <p:nvPr/>
        </p:nvSpPr>
        <p:spPr>
          <a:xfrm>
            <a:off x="410845" y="2082165"/>
            <a:ext cx="3714750" cy="3714750"/>
          </a:xfrm>
          <a:prstGeom prst="rect">
            <a:avLst/>
          </a:prstGeom>
          <a:noFill/>
          <a:ln/>
        </p:spPr>
        <p:txBody>
          <a:bodyPr wrap="square" lIns="45720" tIns="91440" rIns="91440" bIns="45720" rtlCol="0" anchor="ctr"/>
          <a:lstStyle/>
          <a:p>
            <a:pPr>
              <a:lnSpc>
                <a:spcPct val="100000"/>
              </a:lnSpc>
            </a:pPr>
            <a:endParaRPr lang="en-US" sz="1600" dirty="0"/>
          </a:p>
        </p:txBody>
      </p:sp>
      <p:pic>
        <p:nvPicPr>
          <p:cNvPr id="20" name="Image 3" descr="https://kimi-img.moonshot.cn/pub/slides/slides_tmpl/image/25-08-27-19:59:59-d2nf6fp8bjvh7rlj02lg.png"/>
          <p:cNvPicPr>
            <a:picLocks noChangeAspect="1"/>
          </p:cNvPicPr>
          <p:nvPr/>
        </p:nvPicPr>
        <p:blipFill>
          <a:blip r:embed="rId9"/>
          <a:stretch>
            <a:fillRect/>
          </a:stretch>
        </p:blipFill>
        <p:spPr>
          <a:xfrm>
            <a:off x="300355" y="2082165"/>
            <a:ext cx="3542030" cy="3542030"/>
          </a:xfrm>
          <a:prstGeom prst="rect">
            <a:avLst/>
          </a:prstGeom>
        </p:spPr>
      </p:pic>
      <p:sp>
        <p:nvSpPr>
          <p:cNvPr id="21" name="Text 15"/>
          <p:cNvSpPr/>
          <p:nvPr/>
        </p:nvSpPr>
        <p:spPr>
          <a:xfrm>
            <a:off x="4957445" y="1492250"/>
            <a:ext cx="6151245" cy="368935"/>
          </a:xfrm>
          <a:prstGeom prst="rect">
            <a:avLst/>
          </a:prstGeom>
          <a:noFill/>
          <a:ln/>
        </p:spPr>
        <p:txBody>
          <a:bodyPr wrap="square" lIns="0" tIns="0" rIns="0" bIns="0" rtlCol="0" anchor="b"/>
          <a:lstStyle/>
          <a:p>
            <a:pPr>
              <a:lnSpc>
                <a:spcPct val="100000"/>
              </a:lnSpc>
            </a:pPr>
            <a:r>
              <a:rPr lang="en-US" sz="2000" b="1" dirty="0">
                <a:solidFill>
                  <a:srgbClr val="171717"/>
                </a:solidFill>
                <a:latin typeface="Noto Sans SC" pitchFamily="34" charset="0"/>
                <a:ea typeface="Noto Sans SC" pitchFamily="34" charset="-122"/>
                <a:cs typeface="Noto Sans SC" pitchFamily="34" charset="-120"/>
              </a:rPr>
              <a:t>Identifying Daily AI Interactions</a:t>
            </a:r>
            <a:endParaRPr lang="en-US" sz="1600" dirty="0"/>
          </a:p>
        </p:txBody>
      </p:sp>
      <p:sp>
        <p:nvSpPr>
          <p:cNvPr id="22" name="Text 16"/>
          <p:cNvSpPr/>
          <p:nvPr/>
        </p:nvSpPr>
        <p:spPr>
          <a:xfrm>
            <a:off x="4957445" y="1909445"/>
            <a:ext cx="6151245" cy="882650"/>
          </a:xfrm>
          <a:prstGeom prst="rect">
            <a:avLst/>
          </a:prstGeom>
          <a:noFill/>
          <a:ln/>
        </p:spPr>
        <p:txBody>
          <a:bodyPr wrap="square" lIns="0" tIns="0" rIns="0" bIns="0" rtlCol="0" anchor="t"/>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List five ways AI influenced your day, from alarm suggestions to commute apps. Reflecting on these interactions helps build awareness of AI's pervasive presence in daily life.</a:t>
            </a:r>
            <a:endParaRPr lang="en-US" sz="1600" dirty="0"/>
          </a:p>
        </p:txBody>
      </p:sp>
      <p:sp>
        <p:nvSpPr>
          <p:cNvPr id="23" name="Text 17"/>
          <p:cNvSpPr/>
          <p:nvPr/>
        </p:nvSpPr>
        <p:spPr>
          <a:xfrm>
            <a:off x="5461000" y="3087370"/>
            <a:ext cx="6151245" cy="368935"/>
          </a:xfrm>
          <a:prstGeom prst="rect">
            <a:avLst/>
          </a:prstGeom>
          <a:noFill/>
          <a:ln/>
        </p:spPr>
        <p:txBody>
          <a:bodyPr wrap="square" lIns="0" tIns="0" rIns="0" bIns="0" rtlCol="0" anchor="b"/>
          <a:lstStyle/>
          <a:p>
            <a:pPr>
              <a:lnSpc>
                <a:spcPct val="100000"/>
              </a:lnSpc>
            </a:pPr>
            <a:r>
              <a:rPr lang="en-US" sz="2000" b="1" dirty="0">
                <a:solidFill>
                  <a:srgbClr val="171717"/>
                </a:solidFill>
                <a:latin typeface="Noto Sans SC" pitchFamily="34" charset="0"/>
                <a:ea typeface="Noto Sans SC" pitchFamily="34" charset="-122"/>
                <a:cs typeface="Noto Sans SC" pitchFamily="34" charset="-120"/>
              </a:rPr>
              <a:t>Personal Data Trails</a:t>
            </a:r>
            <a:endParaRPr lang="en-US" sz="1600" dirty="0"/>
          </a:p>
        </p:txBody>
      </p:sp>
      <p:sp>
        <p:nvSpPr>
          <p:cNvPr id="24" name="Text 18"/>
          <p:cNvSpPr/>
          <p:nvPr/>
        </p:nvSpPr>
        <p:spPr>
          <a:xfrm>
            <a:off x="5450205" y="3503930"/>
            <a:ext cx="5605780" cy="882650"/>
          </a:xfrm>
          <a:prstGeom prst="rect">
            <a:avLst/>
          </a:prstGeom>
          <a:noFill/>
          <a:ln/>
        </p:spPr>
        <p:txBody>
          <a:bodyPr wrap="square" lIns="0" tIns="0" rIns="0" bIns="0" rtlCol="0" anchor="t"/>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By recognizing AI touchpoints, users can trace their personal data trails and understand how AI systems use this information to provide personalized services.</a:t>
            </a:r>
            <a:endParaRPr lang="en-US" sz="1600" dirty="0"/>
          </a:p>
        </p:txBody>
      </p:sp>
      <p:sp>
        <p:nvSpPr>
          <p:cNvPr id="25" name="Text 19"/>
          <p:cNvSpPr/>
          <p:nvPr/>
        </p:nvSpPr>
        <p:spPr>
          <a:xfrm>
            <a:off x="4957445" y="4770120"/>
            <a:ext cx="6151245" cy="368935"/>
          </a:xfrm>
          <a:prstGeom prst="rect">
            <a:avLst/>
          </a:prstGeom>
          <a:noFill/>
          <a:ln/>
        </p:spPr>
        <p:txBody>
          <a:bodyPr wrap="square" lIns="0" tIns="0" rIns="0" bIns="0" rtlCol="0" anchor="b"/>
          <a:lstStyle/>
          <a:p>
            <a:pPr>
              <a:lnSpc>
                <a:spcPct val="100000"/>
              </a:lnSpc>
            </a:pPr>
            <a:r>
              <a:rPr lang="en-US" sz="2000" b="1" dirty="0">
                <a:solidFill>
                  <a:srgbClr val="171717"/>
                </a:solidFill>
                <a:latin typeface="Noto Sans SC" pitchFamily="34" charset="0"/>
                <a:ea typeface="Noto Sans SC" pitchFamily="34" charset="-122"/>
                <a:cs typeface="Noto Sans SC" pitchFamily="34" charset="-120"/>
              </a:rPr>
              <a:t>Building Awareness</a:t>
            </a:r>
            <a:endParaRPr lang="en-US" sz="1600" dirty="0"/>
          </a:p>
        </p:txBody>
      </p:sp>
      <p:sp>
        <p:nvSpPr>
          <p:cNvPr id="26" name="Text 20"/>
          <p:cNvSpPr/>
          <p:nvPr/>
        </p:nvSpPr>
        <p:spPr>
          <a:xfrm>
            <a:off x="4957445" y="5186680"/>
            <a:ext cx="6151245" cy="882650"/>
          </a:xfrm>
          <a:prstGeom prst="rect">
            <a:avLst/>
          </a:prstGeom>
          <a:noFill/>
          <a:ln/>
        </p:spPr>
        <p:txBody>
          <a:bodyPr wrap="square" lIns="0" tIns="0" rIns="0" bIns="0" rtlCol="0" anchor="t"/>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Awareness of AI integration empowers users to make informed decisions about their interactions with technology and encourages responsible use of AI tools.</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8100" y="635"/>
            <a:ext cx="12258040" cy="6857365"/>
          </a:xfrm>
          <a:prstGeom prst="roundRect">
            <a:avLst>
              <a:gd name="adj" fmla="val 0"/>
            </a:avLst>
          </a:prstGeom>
          <a:solidFill>
            <a:srgbClr val="FCF8E5"/>
          </a:solidFill>
          <a:ln/>
        </p:spPr>
      </p:sp>
      <p:sp>
        <p:nvSpPr>
          <p:cNvPr id="3" name="Text 1"/>
          <p:cNvSpPr/>
          <p:nvPr/>
        </p:nvSpPr>
        <p:spPr>
          <a:xfrm>
            <a:off x="-38100" y="635"/>
            <a:ext cx="12258040" cy="685736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8-d2nf6fh8bjvh7rlj027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6960" y="-346710"/>
            <a:ext cx="6214745" cy="6922135"/>
          </a:xfrm>
          <a:prstGeom prst="rect">
            <a:avLst/>
          </a:prstGeom>
        </p:spPr>
      </p:pic>
      <p:sp>
        <p:nvSpPr>
          <p:cNvPr id="5" name="Shape 2"/>
          <p:cNvSpPr/>
          <p:nvPr/>
        </p:nvSpPr>
        <p:spPr>
          <a:xfrm rot="5400000">
            <a:off x="1925320" y="2254250"/>
            <a:ext cx="2117090" cy="6042660"/>
          </a:xfrm>
          <a:prstGeom prst="round2SameRect">
            <a:avLst>
              <a:gd name="adj1" fmla="val 50000"/>
              <a:gd name="adj2" fmla="val 0"/>
            </a:avLst>
          </a:prstGeom>
          <a:solidFill>
            <a:srgbClr val="C3D3F9"/>
          </a:solidFill>
          <a:ln/>
        </p:spPr>
      </p:sp>
      <p:sp>
        <p:nvSpPr>
          <p:cNvPr id="6" name="Text 3"/>
          <p:cNvSpPr/>
          <p:nvPr/>
        </p:nvSpPr>
        <p:spPr>
          <a:xfrm rot="5400000">
            <a:off x="1925320" y="2254250"/>
            <a:ext cx="2117090" cy="60426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1925320" y="-98425"/>
            <a:ext cx="2117090" cy="6042660"/>
          </a:xfrm>
          <a:prstGeom prst="round2SameRect">
            <a:avLst>
              <a:gd name="adj1" fmla="val 50000"/>
              <a:gd name="adj2" fmla="val 0"/>
            </a:avLst>
          </a:prstGeom>
          <a:solidFill>
            <a:srgbClr val="C3D3F9"/>
          </a:solidFill>
          <a:ln/>
        </p:spPr>
      </p:sp>
      <p:sp>
        <p:nvSpPr>
          <p:cNvPr id="8" name="Text 5"/>
          <p:cNvSpPr/>
          <p:nvPr/>
        </p:nvSpPr>
        <p:spPr>
          <a:xfrm rot="5400000">
            <a:off x="1925320" y="-98425"/>
            <a:ext cx="2117090" cy="60426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495935" y="648335"/>
            <a:ext cx="9269730" cy="611584"/>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Prompt Upgrade Exercise</a:t>
            </a:r>
            <a:endParaRPr lang="en-US" sz="1600" dirty="0"/>
          </a:p>
        </p:txBody>
      </p:sp>
      <p:pic>
        <p:nvPicPr>
          <p:cNvPr id="10" name="Image 1" descr="https://kimi-img.moonshot.cn/pub/slides/slides_tmpl/image/25-08-27-19:59:58-d2nf6fh8bjvh7rlj026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285" y="1293495"/>
            <a:ext cx="1844040" cy="267970"/>
          </a:xfrm>
          <a:prstGeom prst="rect">
            <a:avLst/>
          </a:prstGeom>
        </p:spPr>
      </p:pic>
      <p:sp>
        <p:nvSpPr>
          <p:cNvPr id="11" name="Shape 7"/>
          <p:cNvSpPr/>
          <p:nvPr/>
        </p:nvSpPr>
        <p:spPr>
          <a:xfrm>
            <a:off x="5639435" y="2621915"/>
            <a:ext cx="609600" cy="609600"/>
          </a:xfrm>
          <a:prstGeom prst="ellipse">
            <a:avLst/>
          </a:prstGeom>
          <a:solidFill>
            <a:srgbClr val="FAF3D7"/>
          </a:solidFill>
          <a:ln w="38100">
            <a:solidFill>
              <a:srgbClr val="0D0D0D"/>
            </a:solidFill>
            <a:prstDash val="solid"/>
          </a:ln>
        </p:spPr>
      </p:sp>
      <p:sp>
        <p:nvSpPr>
          <p:cNvPr id="12" name="Text 8"/>
          <p:cNvSpPr/>
          <p:nvPr/>
        </p:nvSpPr>
        <p:spPr>
          <a:xfrm>
            <a:off x="5639435" y="2621915"/>
            <a:ext cx="609600" cy="60960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2" descr="https://kimi-img.moonshot.cn/pub/slides/slides_tmpl/image/25-08-27-19:59:58-d2nf6fh8bjvh7rlj027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8640" y="2633345"/>
            <a:ext cx="618490" cy="578485"/>
          </a:xfrm>
          <a:prstGeom prst="rect">
            <a:avLst/>
          </a:prstGeom>
        </p:spPr>
      </p:pic>
      <p:sp>
        <p:nvSpPr>
          <p:cNvPr id="14" name="Shape 9"/>
          <p:cNvSpPr/>
          <p:nvPr/>
        </p:nvSpPr>
        <p:spPr>
          <a:xfrm>
            <a:off x="5583555" y="4974590"/>
            <a:ext cx="609600" cy="609600"/>
          </a:xfrm>
          <a:prstGeom prst="ellipse">
            <a:avLst/>
          </a:prstGeom>
          <a:solidFill>
            <a:srgbClr val="FCF8E5"/>
          </a:solidFill>
          <a:ln w="38100">
            <a:solidFill>
              <a:srgbClr val="000000"/>
            </a:solidFill>
            <a:prstDash val="solid"/>
          </a:ln>
        </p:spPr>
      </p:sp>
      <p:sp>
        <p:nvSpPr>
          <p:cNvPr id="15" name="Text 10"/>
          <p:cNvSpPr/>
          <p:nvPr/>
        </p:nvSpPr>
        <p:spPr>
          <a:xfrm>
            <a:off x="5583555" y="4974590"/>
            <a:ext cx="609600" cy="60960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3" descr="https://kimi-img.moonshot.cn/pub/slides/slides_tmpl/image/25-08-27-19:59:59-d2nf6fp8bjvh7rlj028g.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320" y="5019040"/>
            <a:ext cx="561340" cy="525145"/>
          </a:xfrm>
          <a:prstGeom prst="rect">
            <a:avLst/>
          </a:prstGeom>
        </p:spPr>
      </p:pic>
      <p:sp>
        <p:nvSpPr>
          <p:cNvPr id="17" name="Text 11"/>
          <p:cNvSpPr/>
          <p:nvPr/>
        </p:nvSpPr>
        <p:spPr>
          <a:xfrm>
            <a:off x="492760" y="2028190"/>
            <a:ext cx="4879340" cy="301625"/>
          </a:xfrm>
          <a:prstGeom prst="rect">
            <a:avLst/>
          </a:prstGeom>
          <a:noFill/>
          <a:ln/>
        </p:spPr>
        <p:txBody>
          <a:bodyPr wrap="square" lIns="91440" tIns="45720" rIns="91440" bIns="45720" rtlCol="0" anchor="t">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Rewriting Weak Prompts</a:t>
            </a:r>
            <a:endParaRPr lang="en-US" sz="1600" dirty="0"/>
          </a:p>
        </p:txBody>
      </p:sp>
      <p:sp>
        <p:nvSpPr>
          <p:cNvPr id="18" name="Text 12"/>
          <p:cNvSpPr/>
          <p:nvPr/>
        </p:nvSpPr>
        <p:spPr>
          <a:xfrm>
            <a:off x="496570" y="2501900"/>
            <a:ext cx="4673600" cy="1057672"/>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Participants rewrite weak prompts using specificity, context, goal, and format criteria. This exercise transforms vague queries into targeted instructions, enhancing AI output quality.</a:t>
            </a:r>
            <a:endParaRPr lang="en-US" sz="1600" dirty="0"/>
          </a:p>
        </p:txBody>
      </p:sp>
      <p:sp>
        <p:nvSpPr>
          <p:cNvPr id="19" name="Text 13"/>
          <p:cNvSpPr/>
          <p:nvPr/>
        </p:nvSpPr>
        <p:spPr>
          <a:xfrm>
            <a:off x="485775" y="4331335"/>
            <a:ext cx="4879340" cy="301625"/>
          </a:xfrm>
          <a:prstGeom prst="rect">
            <a:avLst/>
          </a:prstGeom>
          <a:noFill/>
          <a:ln/>
        </p:spPr>
        <p:txBody>
          <a:bodyPr wrap="square" lIns="91440" tIns="45720" rIns="91440" bIns="45720" rtlCol="0" anchor="t">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Measuring Improvement</a:t>
            </a:r>
            <a:endParaRPr lang="en-US" sz="1600" dirty="0"/>
          </a:p>
        </p:txBody>
      </p:sp>
      <p:sp>
        <p:nvSpPr>
          <p:cNvPr id="20" name="Text 14"/>
          <p:cNvSpPr/>
          <p:nvPr/>
        </p:nvSpPr>
        <p:spPr>
          <a:xfrm>
            <a:off x="489585" y="4805045"/>
            <a:ext cx="4673600" cy="793353"/>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By noting improvements, users gain practical skills in prompt engineering, ensuring more productive and accurate interactions with AI systems.</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924675"/>
          </a:xfrm>
          <a:prstGeom prst="rect">
            <a:avLst/>
          </a:prstGeom>
          <a:solidFill>
            <a:srgbClr val="FAF3D7"/>
          </a:solidFill>
          <a:ln/>
        </p:spPr>
      </p:sp>
      <p:sp>
        <p:nvSpPr>
          <p:cNvPr id="3" name="Text 1"/>
          <p:cNvSpPr/>
          <p:nvPr/>
        </p:nvSpPr>
        <p:spPr>
          <a:xfrm>
            <a:off x="0" y="0"/>
            <a:ext cx="12192000" cy="692467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517140" y="-789305"/>
            <a:ext cx="9674860" cy="8503285"/>
          </a:xfrm>
          <a:custGeom>
            <a:avLst/>
            <a:gdLst/>
            <a:ahLst/>
            <a:cxnLst/>
            <a:rect l="l" t="t" r="r" b="b"/>
            <a:pathLst>
              <a:path w="9674860" h="8503285">
                <a:moveTo>
                  <a:pt x="4837430" y="3413125"/>
                </a:moveTo>
                <a:lnTo>
                  <a:pt x="4833620" y="3422650"/>
                </a:lnTo>
                <a:cubicBezTo>
                  <a:pt x="4714240" y="3725545"/>
                  <a:pt x="4537075" y="3999865"/>
                  <a:pt x="4316095" y="4231005"/>
                </a:cubicBezTo>
                <a:lnTo>
                  <a:pt x="4296410" y="4251960"/>
                </a:lnTo>
                <a:lnTo>
                  <a:pt x="4312920" y="4268470"/>
                </a:lnTo>
                <a:cubicBezTo>
                  <a:pt x="4535805" y="4501515"/>
                  <a:pt x="4713605" y="4776470"/>
                  <a:pt x="4834255" y="5081270"/>
                </a:cubicBezTo>
                <a:lnTo>
                  <a:pt x="4837430" y="5090160"/>
                </a:lnTo>
                <a:lnTo>
                  <a:pt x="4840605" y="5081270"/>
                </a:lnTo>
                <a:cubicBezTo>
                  <a:pt x="4961255" y="4776470"/>
                  <a:pt x="5139055" y="4501515"/>
                  <a:pt x="5361940" y="4268470"/>
                </a:cubicBezTo>
                <a:lnTo>
                  <a:pt x="5378450" y="4251960"/>
                </a:lnTo>
                <a:lnTo>
                  <a:pt x="5358765" y="4231005"/>
                </a:lnTo>
                <a:cubicBezTo>
                  <a:pt x="5137785" y="3999230"/>
                  <a:pt x="4960620" y="3724910"/>
                  <a:pt x="4840605" y="3422015"/>
                </a:cubicBezTo>
                <a:lnTo>
                  <a:pt x="4837430" y="3413125"/>
                </a:lnTo>
                <a:close/>
                <a:moveTo>
                  <a:pt x="2503805" y="0"/>
                </a:moveTo>
                <a:cubicBezTo>
                  <a:pt x="3562350" y="0"/>
                  <a:pt x="4467860" y="657225"/>
                  <a:pt x="4834255" y="1585595"/>
                </a:cubicBezTo>
                <a:lnTo>
                  <a:pt x="4837430" y="1594485"/>
                </a:lnTo>
                <a:lnTo>
                  <a:pt x="4840605" y="1585595"/>
                </a:lnTo>
                <a:cubicBezTo>
                  <a:pt x="5207000" y="657225"/>
                  <a:pt x="6112510" y="0"/>
                  <a:pt x="7171055" y="0"/>
                </a:cubicBezTo>
                <a:cubicBezTo>
                  <a:pt x="8554085" y="0"/>
                  <a:pt x="9674860" y="1120775"/>
                  <a:pt x="9674860" y="2503805"/>
                </a:cubicBezTo>
                <a:cubicBezTo>
                  <a:pt x="9674860" y="3173730"/>
                  <a:pt x="9411970" y="3782060"/>
                  <a:pt x="8983345" y="4231005"/>
                </a:cubicBezTo>
                <a:lnTo>
                  <a:pt x="8963660" y="4251960"/>
                </a:lnTo>
                <a:lnTo>
                  <a:pt x="8983345" y="4272280"/>
                </a:lnTo>
                <a:cubicBezTo>
                  <a:pt x="9411970" y="4721225"/>
                  <a:pt x="9674860" y="5329555"/>
                  <a:pt x="9674860" y="5999480"/>
                </a:cubicBezTo>
                <a:cubicBezTo>
                  <a:pt x="9674860" y="7382510"/>
                  <a:pt x="8554085" y="8503285"/>
                  <a:pt x="7171055" y="8503285"/>
                </a:cubicBezTo>
                <a:cubicBezTo>
                  <a:pt x="6112510" y="8503285"/>
                  <a:pt x="5207000" y="7846060"/>
                  <a:pt x="4840605" y="6917690"/>
                </a:cubicBezTo>
                <a:lnTo>
                  <a:pt x="4837430" y="6908800"/>
                </a:lnTo>
                <a:lnTo>
                  <a:pt x="4834255" y="6917690"/>
                </a:lnTo>
                <a:cubicBezTo>
                  <a:pt x="4467860" y="7846060"/>
                  <a:pt x="3562350" y="8503285"/>
                  <a:pt x="2503805" y="8503285"/>
                </a:cubicBezTo>
                <a:cubicBezTo>
                  <a:pt x="1120775" y="8503285"/>
                  <a:pt x="0" y="7382510"/>
                  <a:pt x="0" y="5999480"/>
                </a:cubicBezTo>
                <a:cubicBezTo>
                  <a:pt x="0" y="5329555"/>
                  <a:pt x="262890" y="4721225"/>
                  <a:pt x="691515" y="4272280"/>
                </a:cubicBezTo>
                <a:lnTo>
                  <a:pt x="711200" y="4251960"/>
                </a:lnTo>
                <a:lnTo>
                  <a:pt x="691515" y="4231005"/>
                </a:lnTo>
                <a:cubicBezTo>
                  <a:pt x="262890" y="3782060"/>
                  <a:pt x="0" y="3173730"/>
                  <a:pt x="0" y="2503805"/>
                </a:cubicBezTo>
                <a:cubicBezTo>
                  <a:pt x="0" y="1120775"/>
                  <a:pt x="1120775" y="0"/>
                  <a:pt x="2503805" y="0"/>
                </a:cubicBezTo>
                <a:close/>
              </a:path>
            </a:pathLst>
          </a:custGeom>
          <a:solidFill>
            <a:srgbClr val="D0DCFA"/>
          </a:solidFill>
          <a:ln/>
        </p:spPr>
      </p:sp>
      <p:sp>
        <p:nvSpPr>
          <p:cNvPr id="5" name="Text 3"/>
          <p:cNvSpPr/>
          <p:nvPr/>
        </p:nvSpPr>
        <p:spPr>
          <a:xfrm>
            <a:off x="2517140" y="-789305"/>
            <a:ext cx="9674860" cy="850328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2964815" y="3121025"/>
            <a:ext cx="8750300" cy="664210"/>
          </a:xfrm>
          <a:prstGeom prst="roundRect">
            <a:avLst>
              <a:gd name="adj" fmla="val 50000"/>
            </a:avLst>
          </a:prstGeom>
          <a:solidFill>
            <a:srgbClr val="7CA3F2"/>
          </a:solidFill>
          <a:ln w="38100">
            <a:solidFill>
              <a:srgbClr val="0D0D0D"/>
            </a:solidFill>
            <a:prstDash val="solid"/>
          </a:ln>
        </p:spPr>
      </p:sp>
      <p:sp>
        <p:nvSpPr>
          <p:cNvPr id="7" name="Text 5"/>
          <p:cNvSpPr/>
          <p:nvPr/>
        </p:nvSpPr>
        <p:spPr>
          <a:xfrm>
            <a:off x="2964815" y="3121025"/>
            <a:ext cx="8750300" cy="66421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2964815" y="3159125"/>
            <a:ext cx="8731885"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000000"/>
                </a:solidFill>
                <a:latin typeface="Noto Sans SC" pitchFamily="34" charset="0"/>
                <a:ea typeface="Noto Sans SC" pitchFamily="34" charset="-122"/>
                <a:cs typeface="Noto Sans SC" pitchFamily="34" charset="-120"/>
              </a:rPr>
              <a:t>Ethics Reflection Template</a:t>
            </a:r>
            <a:endParaRPr lang="en-US" sz="1600" dirty="0"/>
          </a:p>
        </p:txBody>
      </p:sp>
      <p:pic>
        <p:nvPicPr>
          <p:cNvPr id="9" name="Image 0" descr="https://kimi-img.moonshot.cn/pub/slides/slides_tmpl/image/25-08-27-19:59:59-d2nf6fp8bjvh7rlj030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640" y="1160145"/>
            <a:ext cx="4093210" cy="5907405"/>
          </a:xfrm>
          <a:prstGeom prst="rect">
            <a:avLst/>
          </a:prstGeom>
        </p:spPr>
      </p:pic>
      <p:sp>
        <p:nvSpPr>
          <p:cNvPr id="10" name="Text 7"/>
          <p:cNvSpPr/>
          <p:nvPr/>
        </p:nvSpPr>
        <p:spPr>
          <a:xfrm>
            <a:off x="3798570" y="374846"/>
            <a:ext cx="2515870" cy="828040"/>
          </a:xfrm>
          <a:prstGeom prst="rect">
            <a:avLst/>
          </a:prstGeom>
          <a:noFill/>
          <a:ln/>
        </p:spPr>
        <p:txBody>
          <a:bodyPr wrap="square" lIns="91440" tIns="45720" rIns="91440" bIns="45720" rtlCol="0" anchor="ctr"/>
          <a:lstStyle/>
          <a:p>
            <a:pPr algn="ctr">
              <a:lnSpc>
                <a:spcPct val="100000"/>
              </a:lnSpc>
            </a:pPr>
            <a:r>
              <a:rPr lang="en-US" sz="2000" b="1" dirty="0">
                <a:solidFill>
                  <a:srgbClr val="0D0D0D"/>
                </a:solidFill>
                <a:latin typeface="Noto Sans SC" pitchFamily="34" charset="0"/>
                <a:ea typeface="Noto Sans SC" pitchFamily="34" charset="-122"/>
                <a:cs typeface="Noto Sans SC" pitchFamily="34" charset="-120"/>
              </a:rPr>
              <a:t>Decision Scenarios</a:t>
            </a:r>
            <a:endParaRPr lang="en-US" sz="1600" dirty="0"/>
          </a:p>
        </p:txBody>
      </p:sp>
      <p:sp>
        <p:nvSpPr>
          <p:cNvPr id="11" name="Text 8"/>
          <p:cNvSpPr/>
          <p:nvPr/>
        </p:nvSpPr>
        <p:spPr>
          <a:xfrm>
            <a:off x="3051175" y="1179195"/>
            <a:ext cx="4011930" cy="1322189"/>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Consider AI-assisted hiring as a scenario. Reflect on necessary human oversight steps like reviewing shortlists, checking demographic fairness, and providing appeal channels.</a:t>
            </a:r>
            <a:endParaRPr lang="en-US" sz="1600" dirty="0"/>
          </a:p>
        </p:txBody>
      </p:sp>
      <p:sp>
        <p:nvSpPr>
          <p:cNvPr id="12" name="Text 9"/>
          <p:cNvSpPr/>
          <p:nvPr/>
        </p:nvSpPr>
        <p:spPr>
          <a:xfrm>
            <a:off x="8465820" y="374846"/>
            <a:ext cx="2515870" cy="828040"/>
          </a:xfrm>
          <a:prstGeom prst="rect">
            <a:avLst/>
          </a:prstGeom>
          <a:noFill/>
          <a:ln/>
        </p:spPr>
        <p:txBody>
          <a:bodyPr wrap="square" lIns="91440" tIns="45720" rIns="91440" bIns="45720" rtlCol="0" anchor="ctr"/>
          <a:lstStyle/>
          <a:p>
            <a:pPr algn="ctr">
              <a:lnSpc>
                <a:spcPct val="100000"/>
              </a:lnSpc>
            </a:pPr>
            <a:r>
              <a:rPr lang="en-US" sz="2000" b="1" dirty="0">
                <a:solidFill>
                  <a:srgbClr val="0D0D0D"/>
                </a:solidFill>
                <a:latin typeface="Noto Sans SC" pitchFamily="34" charset="0"/>
                <a:ea typeface="Noto Sans SC" pitchFamily="34" charset="-122"/>
                <a:cs typeface="Noto Sans SC" pitchFamily="34" charset="-120"/>
              </a:rPr>
              <a:t>Ensuring Fairness</a:t>
            </a:r>
            <a:endParaRPr lang="en-US" sz="1600" dirty="0"/>
          </a:p>
        </p:txBody>
      </p:sp>
      <p:sp>
        <p:nvSpPr>
          <p:cNvPr id="13" name="Text 10"/>
          <p:cNvSpPr/>
          <p:nvPr/>
        </p:nvSpPr>
        <p:spPr>
          <a:xfrm>
            <a:off x="7718425" y="1179195"/>
            <a:ext cx="4011930" cy="1057672"/>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Human involvement ensures that AI-driven decisions are fair and unbiased, protecting against discriminatory practices and promoting equal opportunities.</a:t>
            </a:r>
            <a:endParaRPr lang="en-US" sz="1600" dirty="0"/>
          </a:p>
        </p:txBody>
      </p:sp>
      <p:sp>
        <p:nvSpPr>
          <p:cNvPr id="14" name="Text 11"/>
          <p:cNvSpPr/>
          <p:nvPr/>
        </p:nvSpPr>
        <p:spPr>
          <a:xfrm>
            <a:off x="3808095" y="3994346"/>
            <a:ext cx="2515870" cy="828040"/>
          </a:xfrm>
          <a:prstGeom prst="rect">
            <a:avLst/>
          </a:prstGeom>
          <a:noFill/>
          <a:ln/>
        </p:spPr>
        <p:txBody>
          <a:bodyPr wrap="square" lIns="91440" tIns="45720" rIns="91440" bIns="45720" rtlCol="0" anchor="ctr"/>
          <a:lstStyle/>
          <a:p>
            <a:pPr algn="ctr">
              <a:lnSpc>
                <a:spcPct val="100000"/>
              </a:lnSpc>
            </a:pPr>
            <a:r>
              <a:rPr lang="en-US" sz="2000" b="1" dirty="0">
                <a:solidFill>
                  <a:srgbClr val="0D0D0D"/>
                </a:solidFill>
                <a:latin typeface="Noto Sans SC" pitchFamily="34" charset="0"/>
                <a:ea typeface="Noto Sans SC" pitchFamily="34" charset="-122"/>
                <a:cs typeface="Noto Sans SC" pitchFamily="34" charset="-120"/>
              </a:rPr>
              <a:t>Accountability</a:t>
            </a:r>
            <a:endParaRPr lang="en-US" sz="1600" dirty="0"/>
          </a:p>
        </p:txBody>
      </p:sp>
      <p:sp>
        <p:nvSpPr>
          <p:cNvPr id="15" name="Text 12"/>
          <p:cNvSpPr/>
          <p:nvPr/>
        </p:nvSpPr>
        <p:spPr>
          <a:xfrm>
            <a:off x="3060700" y="4798695"/>
            <a:ext cx="4011930" cy="1057672"/>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Maintaining human oversight holds AI systems accountable, allowing for corrections and adjustments to maintain ethical standards in high-stakes decisions.</a:t>
            </a:r>
            <a:endParaRPr lang="en-US" sz="1600" dirty="0"/>
          </a:p>
        </p:txBody>
      </p:sp>
      <p:sp>
        <p:nvSpPr>
          <p:cNvPr id="16" name="Text 13"/>
          <p:cNvSpPr/>
          <p:nvPr/>
        </p:nvSpPr>
        <p:spPr>
          <a:xfrm>
            <a:off x="8475345" y="3994346"/>
            <a:ext cx="2515870" cy="828040"/>
          </a:xfrm>
          <a:prstGeom prst="rect">
            <a:avLst/>
          </a:prstGeom>
          <a:noFill/>
          <a:ln/>
        </p:spPr>
        <p:txBody>
          <a:bodyPr wrap="square" lIns="91440" tIns="45720" rIns="91440" bIns="45720" rtlCol="0" anchor="ctr"/>
          <a:lstStyle/>
          <a:p>
            <a:pPr algn="ctr">
              <a:lnSpc>
                <a:spcPct val="100000"/>
              </a:lnSpc>
            </a:pPr>
            <a:r>
              <a:rPr lang="en-US" sz="2000" b="1" dirty="0">
                <a:solidFill>
                  <a:srgbClr val="0D0D0D"/>
                </a:solidFill>
                <a:latin typeface="Noto Sans SC" pitchFamily="34" charset="0"/>
                <a:ea typeface="Noto Sans SC" pitchFamily="34" charset="-122"/>
                <a:cs typeface="Noto Sans SC" pitchFamily="34" charset="-120"/>
              </a:rPr>
              <a:t>Practical Application</a:t>
            </a:r>
            <a:endParaRPr lang="en-US" sz="1600" dirty="0"/>
          </a:p>
        </p:txBody>
      </p:sp>
      <p:sp>
        <p:nvSpPr>
          <p:cNvPr id="17" name="Text 14"/>
          <p:cNvSpPr/>
          <p:nvPr/>
        </p:nvSpPr>
        <p:spPr>
          <a:xfrm>
            <a:off x="7727950" y="4798695"/>
            <a:ext cx="4011930" cy="1057672"/>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Applying these principles across domains ensures that AI deployment remains responsible and beneficial, fostering trust and reliability in AI-driven processes.</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4852035" cy="6860540"/>
          </a:xfrm>
          <a:prstGeom prst="roundRect">
            <a:avLst>
              <a:gd name="adj" fmla="val 0"/>
            </a:avLst>
          </a:prstGeom>
          <a:solidFill>
            <a:srgbClr val="F2E3C0"/>
          </a:solidFill>
          <a:ln/>
        </p:spPr>
      </p:sp>
      <p:sp>
        <p:nvSpPr>
          <p:cNvPr id="3" name="Text 1"/>
          <p:cNvSpPr/>
          <p:nvPr/>
        </p:nvSpPr>
        <p:spPr>
          <a:xfrm>
            <a:off x="0" y="0"/>
            <a:ext cx="4852035" cy="686054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851400" y="-8255"/>
            <a:ext cx="7354570" cy="6868795"/>
          </a:xfrm>
          <a:prstGeom prst="rect">
            <a:avLst/>
          </a:prstGeom>
          <a:solidFill>
            <a:srgbClr val="FCF8E5"/>
          </a:solidFill>
          <a:ln/>
        </p:spPr>
      </p:sp>
      <p:sp>
        <p:nvSpPr>
          <p:cNvPr id="5" name="Text 3"/>
          <p:cNvSpPr/>
          <p:nvPr/>
        </p:nvSpPr>
        <p:spPr>
          <a:xfrm>
            <a:off x="4851400" y="-8255"/>
            <a:ext cx="7354570"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48335" y="1033463"/>
            <a:ext cx="4001770" cy="1280517"/>
          </a:xfrm>
          <a:prstGeom prst="rect">
            <a:avLst/>
          </a:prstGeom>
          <a:noFill/>
          <a:ln/>
        </p:spPr>
        <p:txBody>
          <a:bodyPr wrap="square" lIns="91440" tIns="45720" rIns="91440" bIns="45720" rtlCol="0" anchor="ctr">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Design Your Mini AI Project</a:t>
            </a:r>
            <a:endParaRPr lang="en-US" sz="1600" dirty="0"/>
          </a:p>
        </p:txBody>
      </p:sp>
      <p:pic>
        <p:nvPicPr>
          <p:cNvPr id="7" name="Image 0" descr="https://kimi-img.moonshot.cn/pub/slides/slides_tmpl/image/25-08-27-19:59:58-d2nf6fh8bjvh7rlj020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425" y="2920365"/>
            <a:ext cx="1819910" cy="264160"/>
          </a:xfrm>
          <a:prstGeom prst="rect">
            <a:avLst/>
          </a:prstGeom>
        </p:spPr>
      </p:pic>
      <p:sp>
        <p:nvSpPr>
          <p:cNvPr id="8" name="Shape 5"/>
          <p:cNvSpPr/>
          <p:nvPr/>
        </p:nvSpPr>
        <p:spPr>
          <a:xfrm>
            <a:off x="6349365" y="424815"/>
            <a:ext cx="5408930" cy="5295900"/>
          </a:xfrm>
          <a:custGeom>
            <a:avLst/>
            <a:gdLst/>
            <a:ahLst/>
            <a:cxnLst/>
            <a:rect l="l" t="t" r="r" b="b"/>
            <a:pathLst>
              <a:path w="5408930" h="5295900">
                <a:moveTo>
                  <a:pt x="2719518" y="0"/>
                </a:moveTo>
                <a:cubicBezTo>
                  <a:pt x="3415801" y="0"/>
                  <a:pt x="3980855" y="586830"/>
                  <a:pt x="3980855" y="1309946"/>
                </a:cubicBezTo>
                <a:cubicBezTo>
                  <a:pt x="3980855" y="1332393"/>
                  <a:pt x="3980083" y="1354840"/>
                  <a:pt x="3979311" y="1377287"/>
                </a:cubicBezTo>
                <a:lnTo>
                  <a:pt x="3979311" y="1378088"/>
                </a:lnTo>
                <a:lnTo>
                  <a:pt x="3987031" y="1376485"/>
                </a:lnTo>
                <a:cubicBezTo>
                  <a:pt x="4039522" y="1369270"/>
                  <a:pt x="4092785" y="1366063"/>
                  <a:pt x="4147593" y="1366063"/>
                </a:cubicBezTo>
                <a:cubicBezTo>
                  <a:pt x="4843876" y="1366063"/>
                  <a:pt x="5408930" y="1952893"/>
                  <a:pt x="5408930" y="2676009"/>
                </a:cubicBezTo>
                <a:cubicBezTo>
                  <a:pt x="5408930" y="3399124"/>
                  <a:pt x="4843876" y="3985954"/>
                  <a:pt x="4147593" y="3985954"/>
                </a:cubicBezTo>
                <a:cubicBezTo>
                  <a:pt x="4092785" y="3985954"/>
                  <a:pt x="4039522" y="3982748"/>
                  <a:pt x="3987031" y="3975533"/>
                </a:cubicBezTo>
                <a:lnTo>
                  <a:pt x="3980855" y="3974731"/>
                </a:lnTo>
                <a:lnTo>
                  <a:pt x="3980855" y="3985954"/>
                </a:lnTo>
                <a:cubicBezTo>
                  <a:pt x="3980855" y="4709070"/>
                  <a:pt x="3415801" y="5295900"/>
                  <a:pt x="2719518" y="5295900"/>
                </a:cubicBezTo>
                <a:cubicBezTo>
                  <a:pt x="2023235" y="5295900"/>
                  <a:pt x="1458180" y="4709070"/>
                  <a:pt x="1458180" y="3985954"/>
                </a:cubicBezTo>
                <a:lnTo>
                  <a:pt x="1458180" y="3969921"/>
                </a:lnTo>
                <a:lnTo>
                  <a:pt x="1453549" y="3970722"/>
                </a:lnTo>
                <a:cubicBezTo>
                  <a:pt x="1391022" y="3981144"/>
                  <a:pt x="1326952" y="3985954"/>
                  <a:pt x="1261337" y="3985954"/>
                </a:cubicBezTo>
                <a:cubicBezTo>
                  <a:pt x="565054" y="3985954"/>
                  <a:pt x="0" y="3399124"/>
                  <a:pt x="0" y="2676009"/>
                </a:cubicBezTo>
                <a:cubicBezTo>
                  <a:pt x="0" y="1952893"/>
                  <a:pt x="565054" y="1366063"/>
                  <a:pt x="1261337" y="1366063"/>
                </a:cubicBezTo>
                <a:cubicBezTo>
                  <a:pt x="1326952" y="1366063"/>
                  <a:pt x="1391022" y="1370873"/>
                  <a:pt x="1453549" y="1381295"/>
                </a:cubicBezTo>
                <a:lnTo>
                  <a:pt x="1460496" y="1382097"/>
                </a:lnTo>
                <a:lnTo>
                  <a:pt x="1459724" y="1377287"/>
                </a:lnTo>
                <a:cubicBezTo>
                  <a:pt x="1458952" y="1354840"/>
                  <a:pt x="1458180" y="1332393"/>
                  <a:pt x="1458180" y="1309946"/>
                </a:cubicBezTo>
                <a:cubicBezTo>
                  <a:pt x="1458180" y="586830"/>
                  <a:pt x="2023235" y="0"/>
                  <a:pt x="2719518" y="0"/>
                </a:cubicBezTo>
                <a:close/>
              </a:path>
            </a:pathLst>
          </a:custGeom>
          <a:solidFill>
            <a:srgbClr val="DD5142"/>
          </a:solidFill>
          <a:ln/>
        </p:spPr>
      </p:sp>
      <p:sp>
        <p:nvSpPr>
          <p:cNvPr id="9" name="Text 6"/>
          <p:cNvSpPr/>
          <p:nvPr/>
        </p:nvSpPr>
        <p:spPr>
          <a:xfrm>
            <a:off x="6349365" y="424815"/>
            <a:ext cx="5408930" cy="529590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1" descr="https://kimi-img.moonshot.cn/pub/slides/slides_tmpl/image/25-08-27-19:59:58-d2nf6fh8bjvh7rlj021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7965" y="40640"/>
            <a:ext cx="5450840" cy="6858000"/>
          </a:xfrm>
          <a:prstGeom prst="rect">
            <a:avLst/>
          </a:prstGeom>
        </p:spPr>
      </p:pic>
      <p:pic>
        <p:nvPicPr>
          <p:cNvPr id="11" name="Image 2" descr="https://kimi-img.moonshot.cn/pub/slides/slides_tmpl/image/25-08-27-19:59:58-d2nf6fh8bjvh7rlj022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0" y="4290060"/>
            <a:ext cx="2076450" cy="1517015"/>
          </a:xfrm>
          <a:prstGeom prst="rect">
            <a:avLst/>
          </a:prstGeom>
        </p:spPr>
      </p:pic>
      <p:sp>
        <p:nvSpPr>
          <p:cNvPr id="12" name="Text 7"/>
          <p:cNvSpPr/>
          <p:nvPr/>
        </p:nvSpPr>
        <p:spPr>
          <a:xfrm>
            <a:off x="676275" y="3276600"/>
            <a:ext cx="3973830" cy="82296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Personal AI Projects</a:t>
            </a:r>
            <a:endParaRPr lang="en-US" sz="1600" dirty="0"/>
          </a:p>
        </p:txBody>
      </p:sp>
      <p:sp>
        <p:nvSpPr>
          <p:cNvPr id="13" name="Text 8"/>
          <p:cNvSpPr/>
          <p:nvPr/>
        </p:nvSpPr>
        <p:spPr>
          <a:xfrm>
            <a:off x="676275" y="4191635"/>
            <a:ext cx="3973195" cy="2379345"/>
          </a:xfrm>
          <a:prstGeom prst="rect">
            <a:avLst/>
          </a:prstGeom>
          <a:noFill/>
          <a:ln/>
        </p:spPr>
        <p:txBody>
          <a:bodyPr wrap="square" lIns="91440" tIns="45720" rIns="91440" bIns="45720" rtlCol="0" anchor="t"/>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Outline a personal project idea, define the intended outcome, and describe how AI will assist. This exercise encourages experimentation and practical application of AI concepts.</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07</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Quick Check</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B2C3F7"/>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flipV="1">
            <a:off x="-31115" y="0"/>
            <a:ext cx="12236450" cy="1405255"/>
          </a:xfrm>
          <a:prstGeom prst="rect">
            <a:avLst/>
          </a:prstGeom>
          <a:solidFill>
            <a:srgbClr val="FCF8E5"/>
          </a:solidFill>
          <a:ln/>
        </p:spPr>
      </p:sp>
      <p:sp>
        <p:nvSpPr>
          <p:cNvPr id="5" name="Text 3"/>
          <p:cNvSpPr/>
          <p:nvPr/>
        </p:nvSpPr>
        <p:spPr>
          <a:xfrm>
            <a:off x="-31115" y="0"/>
            <a:ext cx="12236450" cy="140525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flipV="1">
            <a:off x="-31115" y="5154295"/>
            <a:ext cx="12236450" cy="1704340"/>
          </a:xfrm>
          <a:prstGeom prst="rect">
            <a:avLst/>
          </a:prstGeom>
          <a:solidFill>
            <a:srgbClr val="DD5142"/>
          </a:solidFill>
          <a:ln/>
        </p:spPr>
      </p:sp>
      <p:sp>
        <p:nvSpPr>
          <p:cNvPr id="7" name="Text 5"/>
          <p:cNvSpPr/>
          <p:nvPr/>
        </p:nvSpPr>
        <p:spPr>
          <a:xfrm>
            <a:off x="-31115" y="5154295"/>
            <a:ext cx="12236450" cy="1704340"/>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0" descr="https://kimi-img.moonshot.cn/pub/slides/slides_tmpl/image/25-08-27-19:59:59-d2nf6fp8bjvh7rlj028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110" y="920115"/>
            <a:ext cx="10976610" cy="6207125"/>
          </a:xfrm>
          <a:prstGeom prst="rect">
            <a:avLst/>
          </a:prstGeom>
        </p:spPr>
      </p:pic>
      <p:pic>
        <p:nvPicPr>
          <p:cNvPr id="9" name="Image 1" descr="https://kimi-img.moonshot.cn/pub/slides/slides_tmpl/image/25-08-27-19:59:59-d2nf6fp8bjvh7rlj029g.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3700" y="2167255"/>
            <a:ext cx="4305300" cy="1238250"/>
          </a:xfrm>
          <a:prstGeom prst="rect">
            <a:avLst/>
          </a:prstGeom>
        </p:spPr>
      </p:pic>
      <p:pic>
        <p:nvPicPr>
          <p:cNvPr id="10" name="Image 2" descr="https://kimi-img.moonshot.cn/pub/slides/slides_tmpl/image/25-08-27-19:59:59-d2nf6fp8bjvh7rlj02a0.svg"/>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351280" y="2167255"/>
            <a:ext cx="4305300" cy="1238250"/>
          </a:xfrm>
          <a:prstGeom prst="rect">
            <a:avLst/>
          </a:prstGeom>
        </p:spPr>
      </p:pic>
      <p:pic>
        <p:nvPicPr>
          <p:cNvPr id="11" name="Image 3" descr="https://kimi-img.moonshot.cn/pub/slides/slides_tmpl/image/25-08-27-19:59:59-d2nf6fp8bjvh7rlj0290.sv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9085" y="4431030"/>
            <a:ext cx="1844040" cy="2233930"/>
          </a:xfrm>
          <a:prstGeom prst="rect">
            <a:avLst/>
          </a:prstGeom>
        </p:spPr>
      </p:pic>
      <p:pic>
        <p:nvPicPr>
          <p:cNvPr id="12" name="Image 4" descr="https://kimi-img.moonshot.cn/pub/slides/slides_tmpl/image/25-08-27-19:59:59-d2nf6fp8bjvh7rlj02ag.sv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98915" y="1270"/>
            <a:ext cx="3959860" cy="6858000"/>
          </a:xfrm>
          <a:prstGeom prst="rect">
            <a:avLst/>
          </a:prstGeom>
        </p:spPr>
      </p:pic>
      <p:sp>
        <p:nvSpPr>
          <p:cNvPr id="13" name="Shape 6"/>
          <p:cNvSpPr/>
          <p:nvPr/>
        </p:nvSpPr>
        <p:spPr>
          <a:xfrm>
            <a:off x="762635" y="389890"/>
            <a:ext cx="2409825" cy="747395"/>
          </a:xfrm>
          <a:prstGeom prst="roundRect">
            <a:avLst>
              <a:gd name="adj" fmla="val 50000"/>
            </a:avLst>
          </a:prstGeom>
          <a:gradFill flip="none" rotWithShape="1">
            <a:gsLst>
              <a:gs pos="0">
                <a:srgbClr val="9BB7F5">
                  <a:alpha val="0"/>
                </a:srgbClr>
              </a:gs>
              <a:gs pos="10000">
                <a:srgbClr val="9BB7F5">
                  <a:alpha val="0"/>
                </a:srgbClr>
              </a:gs>
              <a:gs pos="100000">
                <a:srgbClr val="9BB7F5"/>
              </a:gs>
            </a:gsLst>
            <a:lin ang="10980000" scaled="1"/>
          </a:gradFill>
          <a:ln/>
        </p:spPr>
      </p:sp>
      <p:sp>
        <p:nvSpPr>
          <p:cNvPr id="14" name="Text 7"/>
          <p:cNvSpPr/>
          <p:nvPr/>
        </p:nvSpPr>
        <p:spPr>
          <a:xfrm>
            <a:off x="762635" y="389890"/>
            <a:ext cx="2409825" cy="74739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8"/>
          <p:cNvSpPr/>
          <p:nvPr/>
        </p:nvSpPr>
        <p:spPr>
          <a:xfrm>
            <a:off x="1061085" y="449580"/>
            <a:ext cx="8170545" cy="611584"/>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Knowledge Check Questions</a:t>
            </a:r>
            <a:endParaRPr lang="en-US" sz="1600" dirty="0"/>
          </a:p>
        </p:txBody>
      </p:sp>
      <p:sp>
        <p:nvSpPr>
          <p:cNvPr id="16" name="Text 9"/>
          <p:cNvSpPr/>
          <p:nvPr/>
        </p:nvSpPr>
        <p:spPr>
          <a:xfrm>
            <a:off x="1827530" y="2540635"/>
            <a:ext cx="3714115"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Multiple-Choice Questions</a:t>
            </a:r>
            <a:endParaRPr lang="en-US" sz="1600" dirty="0"/>
          </a:p>
        </p:txBody>
      </p:sp>
      <p:sp>
        <p:nvSpPr>
          <p:cNvPr id="17" name="Text 10"/>
          <p:cNvSpPr/>
          <p:nvPr/>
        </p:nvSpPr>
        <p:spPr>
          <a:xfrm>
            <a:off x="1826895" y="3291205"/>
            <a:ext cx="3715385" cy="1387078"/>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Test understanding of AI definition, strengths, and ethical oversight with multiple-choice questions. Immediate feedback reinforces core concepts and identifies knowledge gaps.</a:t>
            </a:r>
            <a:endParaRPr lang="en-US" sz="1600" dirty="0"/>
          </a:p>
        </p:txBody>
      </p:sp>
      <p:sp>
        <p:nvSpPr>
          <p:cNvPr id="18" name="Text 11"/>
          <p:cNvSpPr/>
          <p:nvPr/>
        </p:nvSpPr>
        <p:spPr>
          <a:xfrm>
            <a:off x="5850255" y="2540635"/>
            <a:ext cx="3801745"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Short-Answer Questions</a:t>
            </a:r>
            <a:endParaRPr lang="en-US" sz="1600" dirty="0"/>
          </a:p>
        </p:txBody>
      </p:sp>
      <p:sp>
        <p:nvSpPr>
          <p:cNvPr id="19" name="Text 12"/>
          <p:cNvSpPr/>
          <p:nvPr/>
        </p:nvSpPr>
        <p:spPr>
          <a:xfrm>
            <a:off x="5855970" y="3291205"/>
            <a:ext cx="3681095" cy="1387078"/>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Short-answer questions prompt deeper reflection on AI interactions, prompt engineering, and ethical considerations, consolidating learning and encouraging critical thinking.</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79145" y="3583305"/>
            <a:ext cx="2131695" cy="2131695"/>
          </a:xfrm>
          <a:prstGeom prst="ellipse">
            <a:avLst/>
          </a:prstGeom>
          <a:solidFill>
            <a:srgbClr val="D0DCFA"/>
          </a:solidFill>
          <a:ln/>
        </p:spPr>
      </p:sp>
      <p:sp>
        <p:nvSpPr>
          <p:cNvPr id="5" name="Text 3"/>
          <p:cNvSpPr/>
          <p:nvPr/>
        </p:nvSpPr>
        <p:spPr>
          <a:xfrm>
            <a:off x="779145" y="3583305"/>
            <a:ext cx="2131695" cy="21316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21300000">
            <a:off x="3216910" y="-680720"/>
            <a:ext cx="9368155" cy="8120380"/>
          </a:xfrm>
          <a:custGeom>
            <a:avLst/>
            <a:gdLst/>
            <a:ahLst/>
            <a:cxnLst/>
            <a:rect l="l" t="t" r="r" b="b"/>
            <a:pathLst>
              <a:path w="9368155" h="8120380">
                <a:moveTo>
                  <a:pt x="6970395" y="0"/>
                </a:moveTo>
                <a:cubicBezTo>
                  <a:pt x="8294370" y="0"/>
                  <a:pt x="9368155" y="1073785"/>
                  <a:pt x="9368155" y="2397760"/>
                </a:cubicBezTo>
                <a:cubicBezTo>
                  <a:pt x="9368155" y="3277235"/>
                  <a:pt x="8894445" y="4046220"/>
                  <a:pt x="8188960" y="4463415"/>
                </a:cubicBezTo>
                <a:lnTo>
                  <a:pt x="8168640" y="4474845"/>
                </a:lnTo>
                <a:lnTo>
                  <a:pt x="8176260" y="4490085"/>
                </a:lnTo>
                <a:cubicBezTo>
                  <a:pt x="8343265" y="4826635"/>
                  <a:pt x="8437245" y="5205730"/>
                  <a:pt x="8437245" y="5607050"/>
                </a:cubicBezTo>
                <a:cubicBezTo>
                  <a:pt x="8437245" y="6995160"/>
                  <a:pt x="7312025" y="8120380"/>
                  <a:pt x="5923915" y="8120380"/>
                </a:cubicBezTo>
                <a:cubicBezTo>
                  <a:pt x="4535805" y="8120380"/>
                  <a:pt x="3410585" y="6995160"/>
                  <a:pt x="3410585" y="5607050"/>
                </a:cubicBezTo>
                <a:cubicBezTo>
                  <a:pt x="3410585" y="5574665"/>
                  <a:pt x="3411220" y="5542280"/>
                  <a:pt x="3412490" y="5509895"/>
                </a:cubicBezTo>
                <a:lnTo>
                  <a:pt x="3413125" y="5494020"/>
                </a:lnTo>
                <a:lnTo>
                  <a:pt x="3386455" y="5505450"/>
                </a:lnTo>
                <a:cubicBezTo>
                  <a:pt x="3094990" y="5629275"/>
                  <a:pt x="2774315" y="5697220"/>
                  <a:pt x="2437765" y="5697220"/>
                </a:cubicBezTo>
                <a:cubicBezTo>
                  <a:pt x="1091565" y="5697220"/>
                  <a:pt x="0" y="4605655"/>
                  <a:pt x="0" y="3259455"/>
                </a:cubicBezTo>
                <a:cubicBezTo>
                  <a:pt x="0" y="1913255"/>
                  <a:pt x="1091565" y="821690"/>
                  <a:pt x="2437765" y="821690"/>
                </a:cubicBezTo>
                <a:cubicBezTo>
                  <a:pt x="3363595" y="821690"/>
                  <a:pt x="4168775" y="1337310"/>
                  <a:pt x="4581525" y="2097405"/>
                </a:cubicBezTo>
                <a:lnTo>
                  <a:pt x="4589145" y="2112645"/>
                </a:lnTo>
                <a:lnTo>
                  <a:pt x="4591685" y="2092325"/>
                </a:lnTo>
                <a:cubicBezTo>
                  <a:pt x="4742180" y="912495"/>
                  <a:pt x="5749290" y="0"/>
                  <a:pt x="6970395" y="0"/>
                </a:cubicBezTo>
                <a:close/>
              </a:path>
            </a:pathLst>
          </a:custGeom>
          <a:solidFill>
            <a:srgbClr val="B2C3F7"/>
          </a:solidFill>
          <a:ln w="38100">
            <a:solidFill>
              <a:srgbClr val="0D0D0D"/>
            </a:solidFill>
            <a:prstDash val="solid"/>
          </a:ln>
        </p:spPr>
      </p:sp>
      <p:sp>
        <p:nvSpPr>
          <p:cNvPr id="7" name="Text 5"/>
          <p:cNvSpPr/>
          <p:nvPr/>
        </p:nvSpPr>
        <p:spPr>
          <a:xfrm rot="21300000">
            <a:off x="3216910" y="-680720"/>
            <a:ext cx="9368155" cy="8120380"/>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0" descr="https://kimi-img.moonshot.cn/pub/slides/slides_tmpl/image/25-08-27-19:59:59-d2nf6fp8bjvh7rlj02h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7515" y="316865"/>
            <a:ext cx="621030" cy="581660"/>
          </a:xfrm>
          <a:prstGeom prst="rect">
            <a:avLst/>
          </a:prstGeom>
        </p:spPr>
      </p:pic>
      <p:pic>
        <p:nvPicPr>
          <p:cNvPr id="9" name="Image 1" descr="https://kimi-img.moonshot.cn/pub/slides/slides_tmpl/image/25-08-27-19:59:59-d2nf6fp8bjvh7rlj02i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5445" y="965835"/>
            <a:ext cx="621030" cy="581660"/>
          </a:xfrm>
          <a:prstGeom prst="rect">
            <a:avLst/>
          </a:prstGeom>
        </p:spPr>
      </p:pic>
      <p:pic>
        <p:nvPicPr>
          <p:cNvPr id="10" name="Image 2" descr="https://kimi-img.moonshot.cn/pub/slides/slides_tmpl/image/25-08-27-19:59:59-d2nf6fp8bjvh7rlj02i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15" y="3583305"/>
            <a:ext cx="621030" cy="581660"/>
          </a:xfrm>
          <a:prstGeom prst="rect">
            <a:avLst/>
          </a:prstGeom>
        </p:spPr>
      </p:pic>
      <p:sp>
        <p:nvSpPr>
          <p:cNvPr id="11" name="Text 6"/>
          <p:cNvSpPr/>
          <p:nvPr/>
        </p:nvSpPr>
        <p:spPr>
          <a:xfrm>
            <a:off x="429895" y="1187450"/>
            <a:ext cx="2911475" cy="705485"/>
          </a:xfrm>
          <a:prstGeom prst="rect">
            <a:avLst/>
          </a:prstGeom>
          <a:noFill/>
          <a:ln/>
        </p:spPr>
        <p:txBody>
          <a:bodyPr wrap="square" lIns="91440" tIns="45720" rIns="91440" bIns="45720" rtlCol="0" anchor="ctr"/>
          <a:lstStyle/>
          <a:p>
            <a:pPr>
              <a:lnSpc>
                <a:spcPct val="100000"/>
              </a:lnSpc>
            </a:pPr>
            <a:r>
              <a:rPr lang="en-US" sz="3600" b="1" dirty="0">
                <a:solidFill>
                  <a:srgbClr val="0D0D0D"/>
                </a:solidFill>
                <a:latin typeface="Noto Sans SC" pitchFamily="34" charset="0"/>
                <a:ea typeface="Noto Sans SC" pitchFamily="34" charset="-122"/>
                <a:cs typeface="Noto Sans SC" pitchFamily="34" charset="-120"/>
              </a:rPr>
              <a:t>Next Steps &amp; Resources</a:t>
            </a:r>
            <a:endParaRPr lang="en-US" sz="1600" dirty="0"/>
          </a:p>
        </p:txBody>
      </p:sp>
      <p:pic>
        <p:nvPicPr>
          <p:cNvPr id="12" name="Image 3" descr="https://kimi-img.moonshot.cn/pub/slides/slides_tmpl/image/25-08-27-19:59:58-d2nf6fh8bjvh7rlj026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9895" y="2281555"/>
            <a:ext cx="1461135" cy="212090"/>
          </a:xfrm>
          <a:prstGeom prst="rect">
            <a:avLst/>
          </a:prstGeom>
        </p:spPr>
      </p:pic>
      <p:pic>
        <p:nvPicPr>
          <p:cNvPr id="13" name="Image 4" descr="https://kimi-img.moonshot.cn/pub/slides/slides_tmpl/image/25-08-27-19:59:59-d2nf6fp8bjvh7rlj02j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280000" flipH="1">
            <a:off x="683260" y="2100580"/>
            <a:ext cx="3910330" cy="4919980"/>
          </a:xfrm>
          <a:prstGeom prst="rect">
            <a:avLst/>
          </a:prstGeom>
        </p:spPr>
      </p:pic>
      <p:sp>
        <p:nvSpPr>
          <p:cNvPr id="14" name="Text 7"/>
          <p:cNvSpPr/>
          <p:nvPr/>
        </p:nvSpPr>
        <p:spPr>
          <a:xfrm>
            <a:off x="4174490" y="1505585"/>
            <a:ext cx="2708275" cy="631825"/>
          </a:xfrm>
          <a:prstGeom prst="rect">
            <a:avLst/>
          </a:prstGeom>
          <a:noFill/>
          <a:ln/>
        </p:spPr>
        <p:txBody>
          <a:bodyPr wrap="square" lIns="91440" tIns="45720" rIns="91440" bIns="45720" rtlCol="0" anchor="ctr">
            <a:spAutoFit/>
          </a:bodyPr>
          <a:lstStyle/>
          <a:p>
            <a:pPr>
              <a:lnSpc>
                <a:spcPct val="100000"/>
              </a:lnSpc>
            </a:pPr>
            <a:r>
              <a:rPr lang="en-US" sz="1800" b="1" dirty="0">
                <a:solidFill>
                  <a:srgbClr val="0D0D0D"/>
                </a:solidFill>
                <a:latin typeface="Noto Sans SC" pitchFamily="34" charset="0"/>
                <a:ea typeface="Noto Sans SC" pitchFamily="34" charset="-122"/>
                <a:cs typeface="Noto Sans SC" pitchFamily="34" charset="-120"/>
              </a:rPr>
              <a:t>Summarizing Key Takeaways</a:t>
            </a:r>
            <a:endParaRPr lang="en-US" sz="1600" dirty="0"/>
          </a:p>
        </p:txBody>
      </p:sp>
      <p:sp>
        <p:nvSpPr>
          <p:cNvPr id="15" name="Text 8"/>
          <p:cNvSpPr/>
          <p:nvPr/>
        </p:nvSpPr>
        <p:spPr>
          <a:xfrm>
            <a:off x="4174490" y="2237105"/>
            <a:ext cx="2787015" cy="1322189"/>
          </a:xfrm>
          <a:prstGeom prst="rect">
            <a:avLst/>
          </a:prstGeom>
          <a:noFill/>
          <a:ln/>
        </p:spPr>
        <p:txBody>
          <a:bodyPr wrap="square" lIns="91440" tIns="45720" rIns="91440" bIns="45720" rtlCol="0" anchor="t">
            <a:spAutoFit/>
          </a:bodyPr>
          <a:lstStyle/>
          <a:p>
            <a:pPr>
              <a:lnSpc>
                <a:spcPct val="120000"/>
              </a:lnSpc>
            </a:pPr>
            <a:r>
              <a:rPr lang="en-US" sz="1400" dirty="0">
                <a:solidFill>
                  <a:srgbClr val="0D0D0D"/>
                </a:solidFill>
                <a:latin typeface="Noto Sans SC" pitchFamily="34" charset="0"/>
                <a:ea typeface="Noto Sans SC" pitchFamily="34" charset="-122"/>
                <a:cs typeface="Noto Sans SC" pitchFamily="34" charset="-120"/>
              </a:rPr>
              <a:t>Recap the main insights from the workshop, emphasizing the importance of ethical AI use, effective prompting, and continuous learning.</a:t>
            </a:r>
            <a:endParaRPr lang="en-US" sz="1600" dirty="0"/>
          </a:p>
        </p:txBody>
      </p:sp>
      <p:sp>
        <p:nvSpPr>
          <p:cNvPr id="16" name="Text 9"/>
          <p:cNvSpPr/>
          <p:nvPr/>
        </p:nvSpPr>
        <p:spPr>
          <a:xfrm>
            <a:off x="8022590" y="797560"/>
            <a:ext cx="4092420" cy="301625"/>
          </a:xfrm>
          <a:prstGeom prst="rect">
            <a:avLst/>
          </a:prstGeom>
          <a:noFill/>
          <a:ln/>
        </p:spPr>
        <p:txBody>
          <a:bodyPr wrap="square" lIns="91440" tIns="45720" rIns="91440" bIns="45720" rtlCol="0" anchor="ctr">
            <a:spAutoFit/>
          </a:bodyPr>
          <a:lstStyle/>
          <a:p>
            <a:pPr>
              <a:lnSpc>
                <a:spcPct val="100000"/>
              </a:lnSpc>
            </a:pPr>
            <a:r>
              <a:rPr lang="en-US" sz="1800" b="1" dirty="0">
                <a:solidFill>
                  <a:srgbClr val="0D0D0D"/>
                </a:solidFill>
                <a:latin typeface="Noto Sans SC" pitchFamily="34" charset="0"/>
                <a:ea typeface="Noto Sans SC" pitchFamily="34" charset="-122"/>
                <a:cs typeface="Noto Sans SC" pitchFamily="34" charset="-120"/>
              </a:rPr>
              <a:t>Continuing the Journey</a:t>
            </a:r>
            <a:endParaRPr lang="en-US" sz="1600" dirty="0"/>
          </a:p>
        </p:txBody>
      </p:sp>
      <p:sp>
        <p:nvSpPr>
          <p:cNvPr id="17" name="Text 10"/>
          <p:cNvSpPr/>
          <p:nvPr/>
        </p:nvSpPr>
        <p:spPr>
          <a:xfrm>
            <a:off x="8057515" y="1270635"/>
            <a:ext cx="3854450" cy="1057672"/>
          </a:xfrm>
          <a:prstGeom prst="rect">
            <a:avLst/>
          </a:prstGeom>
          <a:noFill/>
          <a:ln/>
        </p:spPr>
        <p:txBody>
          <a:bodyPr wrap="square" lIns="91440" tIns="45720" rIns="91440" bIns="45720" rtlCol="0" anchor="t">
            <a:spAutoFit/>
          </a:bodyPr>
          <a:lstStyle/>
          <a:p>
            <a:pPr>
              <a:lnSpc>
                <a:spcPct val="120000"/>
              </a:lnSpc>
            </a:pPr>
            <a:r>
              <a:rPr lang="en-US" sz="1400" dirty="0">
                <a:solidFill>
                  <a:srgbClr val="0D0D0D"/>
                </a:solidFill>
                <a:latin typeface="Noto Sans SC" pitchFamily="34" charset="0"/>
                <a:ea typeface="Noto Sans SC" pitchFamily="34" charset="-122"/>
                <a:cs typeface="Noto Sans SC" pitchFamily="34" charset="-120"/>
              </a:rPr>
              <a:t>Encourage ongoing exploration with daily AI experiments and journaling reflections. Keeping the cheat sheet handy ensures quick reference and continued growth.</a:t>
            </a:r>
            <a:endParaRPr lang="en-US" sz="1600" dirty="0"/>
          </a:p>
        </p:txBody>
      </p:sp>
      <p:sp>
        <p:nvSpPr>
          <p:cNvPr id="18" name="Text 11"/>
          <p:cNvSpPr/>
          <p:nvPr/>
        </p:nvSpPr>
        <p:spPr>
          <a:xfrm>
            <a:off x="7472045" y="4106664"/>
            <a:ext cx="4033492" cy="301625"/>
          </a:xfrm>
          <a:prstGeom prst="rect">
            <a:avLst/>
          </a:prstGeom>
          <a:noFill/>
          <a:ln/>
        </p:spPr>
        <p:txBody>
          <a:bodyPr wrap="square" lIns="91440" tIns="45720" rIns="91440" bIns="45720" rtlCol="0" anchor="ctr">
            <a:spAutoFit/>
          </a:bodyPr>
          <a:lstStyle/>
          <a:p>
            <a:pPr>
              <a:lnSpc>
                <a:spcPct val="100000"/>
              </a:lnSpc>
            </a:pPr>
            <a:r>
              <a:rPr lang="en-US" sz="1800" b="1" dirty="0">
                <a:solidFill>
                  <a:srgbClr val="0D0D0D"/>
                </a:solidFill>
                <a:latin typeface="Noto Sans SC" pitchFamily="34" charset="0"/>
                <a:ea typeface="Noto Sans SC" pitchFamily="34" charset="-122"/>
                <a:cs typeface="Noto Sans SC" pitchFamily="34" charset="-120"/>
              </a:rPr>
              <a:t>Additional Resources</a:t>
            </a:r>
            <a:endParaRPr lang="en-US" sz="1600" dirty="0"/>
          </a:p>
        </p:txBody>
      </p:sp>
      <p:sp>
        <p:nvSpPr>
          <p:cNvPr id="19" name="Text 12"/>
          <p:cNvSpPr/>
          <p:nvPr/>
        </p:nvSpPr>
        <p:spPr>
          <a:xfrm>
            <a:off x="7472045" y="4552315"/>
            <a:ext cx="3910330" cy="1057672"/>
          </a:xfrm>
          <a:prstGeom prst="rect">
            <a:avLst/>
          </a:prstGeom>
          <a:noFill/>
          <a:ln/>
        </p:spPr>
        <p:txBody>
          <a:bodyPr wrap="square" lIns="91440" tIns="45720" rIns="91440" bIns="45720" rtlCol="0" anchor="t">
            <a:spAutoFit/>
          </a:bodyPr>
          <a:lstStyle/>
          <a:p>
            <a:pPr>
              <a:lnSpc>
                <a:spcPct val="120000"/>
              </a:lnSpc>
            </a:pPr>
            <a:r>
              <a:rPr lang="en-US" sz="1400" dirty="0">
                <a:solidFill>
                  <a:srgbClr val="0D0D0D"/>
                </a:solidFill>
                <a:latin typeface="Noto Sans SC" pitchFamily="34" charset="0"/>
                <a:ea typeface="Noto Sans SC" pitchFamily="34" charset="-122"/>
                <a:cs typeface="Noto Sans SC" pitchFamily="34" charset="-120"/>
              </a:rPr>
              <a:t>Provide curated resource links for deeper learning, fostering an ongoing cycle of curious, skeptical, creative, responsible, and collaborative engagement with AI tools.</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0480" y="2383155"/>
            <a:ext cx="12235815" cy="4476115"/>
          </a:xfrm>
          <a:prstGeom prst="rect">
            <a:avLst/>
          </a:prstGeom>
          <a:solidFill>
            <a:srgbClr val="C15145"/>
          </a:solidFill>
          <a:ln/>
        </p:spPr>
      </p:sp>
      <p:sp>
        <p:nvSpPr>
          <p:cNvPr id="5" name="Text 3"/>
          <p:cNvSpPr/>
          <p:nvPr/>
        </p:nvSpPr>
        <p:spPr>
          <a:xfrm>
            <a:off x="-30480" y="2383155"/>
            <a:ext cx="12235815" cy="44761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930275" y="5563870"/>
            <a:ext cx="2336165" cy="338554"/>
          </a:xfrm>
          <a:prstGeom prst="rect">
            <a:avLst/>
          </a:prstGeom>
          <a:noFill/>
          <a:ln/>
        </p:spPr>
        <p:txBody>
          <a:bodyPr wrap="square" lIns="91440" tIns="45720" rIns="91440" bIns="45720" rtlCol="0" anchor="t">
            <a:spAutoFit/>
          </a:bodyPr>
          <a:lstStyle/>
          <a:p>
            <a:pPr>
              <a:lnSpc>
                <a:spcPct val="100000"/>
              </a:lnSpc>
            </a:pPr>
            <a:r>
              <a:rPr lang="en-US" sz="1600" b="1" dirty="0">
                <a:solidFill>
                  <a:srgbClr val="000000"/>
                </a:solidFill>
                <a:latin typeface="Noto Sans SC" pitchFamily="34" charset="0"/>
                <a:ea typeface="Noto Sans SC" pitchFamily="34" charset="-122"/>
                <a:cs typeface="Noto Sans SC" pitchFamily="34" charset="-120"/>
              </a:rPr>
              <a:t>Sean Wong</a:t>
            </a:r>
            <a:endParaRPr lang="en-US" sz="1600" dirty="0"/>
          </a:p>
        </p:txBody>
      </p:sp>
      <p:sp>
        <p:nvSpPr>
          <p:cNvPr id="7" name="Text 5"/>
          <p:cNvSpPr/>
          <p:nvPr/>
        </p:nvSpPr>
        <p:spPr>
          <a:xfrm>
            <a:off x="930275" y="5901055"/>
            <a:ext cx="2336165" cy="270867"/>
          </a:xfrm>
          <a:prstGeom prst="rect">
            <a:avLst/>
          </a:prstGeom>
          <a:noFill/>
          <a:ln/>
        </p:spPr>
        <p:txBody>
          <a:bodyPr wrap="square" lIns="91440" tIns="45720" rIns="91440" bIns="45720" rtlCol="0" anchor="t">
            <a:spAutoFit/>
          </a:bodyPr>
          <a:lstStyle/>
          <a:p>
            <a:pPr>
              <a:lnSpc>
                <a:spcPct val="100000"/>
              </a:lnSpc>
            </a:pPr>
            <a:r>
              <a:rPr lang="en-US" sz="1600" b="1" dirty="0">
                <a:solidFill>
                  <a:srgbClr val="000000"/>
                </a:solidFill>
                <a:latin typeface="Noto Sans SC" pitchFamily="34" charset="0"/>
                <a:ea typeface="Noto Sans SC" pitchFamily="34" charset="-122"/>
                <a:cs typeface="Noto Sans SC" pitchFamily="34" charset="-120"/>
              </a:rPr>
              <a:t>2025/05/01</a:t>
            </a:r>
            <a:endParaRPr lang="en-US" sz="1600" dirty="0"/>
          </a:p>
        </p:txBody>
      </p:sp>
      <p:sp>
        <p:nvSpPr>
          <p:cNvPr id="8" name="Shape 6"/>
          <p:cNvSpPr/>
          <p:nvPr/>
        </p:nvSpPr>
        <p:spPr>
          <a:xfrm>
            <a:off x="11191875" y="582930"/>
            <a:ext cx="99526" cy="99695"/>
          </a:xfrm>
          <a:prstGeom prst="ellipse">
            <a:avLst/>
          </a:prstGeom>
          <a:solidFill>
            <a:srgbClr val="DAE3F5"/>
          </a:solidFill>
          <a:ln w="38100">
            <a:solidFill>
              <a:srgbClr val="3C2B22"/>
            </a:solidFill>
            <a:prstDash val="solid"/>
          </a:ln>
        </p:spPr>
      </p:sp>
      <p:sp>
        <p:nvSpPr>
          <p:cNvPr id="9" name="Text 7"/>
          <p:cNvSpPr/>
          <p:nvPr/>
        </p:nvSpPr>
        <p:spPr>
          <a:xfrm>
            <a:off x="11191875"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356425" y="582930"/>
            <a:ext cx="99526" cy="99695"/>
          </a:xfrm>
          <a:prstGeom prst="ellipse">
            <a:avLst/>
          </a:prstGeom>
          <a:solidFill>
            <a:srgbClr val="DAE3F5"/>
          </a:solidFill>
          <a:ln w="38100">
            <a:solidFill>
              <a:srgbClr val="3C2B22"/>
            </a:solidFill>
            <a:prstDash val="solid"/>
          </a:ln>
        </p:spPr>
      </p:sp>
      <p:sp>
        <p:nvSpPr>
          <p:cNvPr id="11" name="Text 9"/>
          <p:cNvSpPr/>
          <p:nvPr/>
        </p:nvSpPr>
        <p:spPr>
          <a:xfrm>
            <a:off x="11356425"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520974" y="582930"/>
            <a:ext cx="99526" cy="99695"/>
          </a:xfrm>
          <a:prstGeom prst="ellipse">
            <a:avLst/>
          </a:prstGeom>
          <a:solidFill>
            <a:srgbClr val="DAE3F5"/>
          </a:solidFill>
          <a:ln w="38100">
            <a:solidFill>
              <a:srgbClr val="3C2B22"/>
            </a:solidFill>
            <a:prstDash val="solid"/>
          </a:ln>
        </p:spPr>
      </p:sp>
      <p:sp>
        <p:nvSpPr>
          <p:cNvPr id="13" name="Text 11"/>
          <p:cNvSpPr/>
          <p:nvPr/>
        </p:nvSpPr>
        <p:spPr>
          <a:xfrm>
            <a:off x="11520974"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0" descr="https://kimi-img.moonshot.cn/pub/slides/slides_tmpl/image/25-08-27-19:59:58-d2nf6fh8bjvh7rlj01n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3610" y="4696460"/>
            <a:ext cx="1791335" cy="1830070"/>
          </a:xfrm>
          <a:prstGeom prst="rect">
            <a:avLst/>
          </a:prstGeom>
        </p:spPr>
      </p:pic>
      <p:pic>
        <p:nvPicPr>
          <p:cNvPr id="15" name="Image 1" descr="https://kimi-img.moonshot.cn/pub/slides/slides_tmpl/image/25-08-27-19:59:58-d2nf6fh8bjvh7rlj01n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35" y="1235075"/>
            <a:ext cx="974725" cy="996315"/>
          </a:xfrm>
          <a:prstGeom prst="rect">
            <a:avLst/>
          </a:prstGeom>
        </p:spPr>
      </p:pic>
      <p:sp>
        <p:nvSpPr>
          <p:cNvPr id="16" name="Shape 12"/>
          <p:cNvSpPr/>
          <p:nvPr/>
        </p:nvSpPr>
        <p:spPr>
          <a:xfrm>
            <a:off x="628015" y="2756535"/>
            <a:ext cx="8982710" cy="1678940"/>
          </a:xfrm>
          <a:prstGeom prst="roundRect">
            <a:avLst>
              <a:gd name="adj" fmla="val 50000"/>
            </a:avLst>
          </a:prstGeom>
          <a:solidFill>
            <a:srgbClr val="171717"/>
          </a:solidFill>
          <a:ln/>
        </p:spPr>
      </p:sp>
      <p:sp>
        <p:nvSpPr>
          <p:cNvPr id="17" name="Text 13"/>
          <p:cNvSpPr/>
          <p:nvPr/>
        </p:nvSpPr>
        <p:spPr>
          <a:xfrm>
            <a:off x="628015" y="2756535"/>
            <a:ext cx="8982710" cy="167894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4"/>
          <p:cNvSpPr/>
          <p:nvPr/>
        </p:nvSpPr>
        <p:spPr>
          <a:xfrm>
            <a:off x="501650" y="2773045"/>
            <a:ext cx="6964045" cy="1687195"/>
          </a:xfrm>
          <a:prstGeom prst="rect">
            <a:avLst/>
          </a:prstGeom>
          <a:noFill/>
          <a:ln/>
        </p:spPr>
        <p:txBody>
          <a:bodyPr wrap="square" lIns="91440" tIns="45720" rIns="91440" bIns="45720" rtlCol="0" anchor="ctr"/>
          <a:lstStyle/>
          <a:p>
            <a:pPr algn="ctr">
              <a:lnSpc>
                <a:spcPct val="100000"/>
              </a:lnSpc>
            </a:pPr>
            <a:r>
              <a:rPr lang="en-US" sz="8000" b="1" dirty="0">
                <a:solidFill>
                  <a:srgbClr val="FDF1E1"/>
                </a:solidFill>
                <a:latin typeface="MiSans" pitchFamily="34" charset="0"/>
                <a:ea typeface="MiSans" pitchFamily="34" charset="-122"/>
                <a:cs typeface="MiSans" pitchFamily="34" charset="-120"/>
              </a:rPr>
              <a:t>THANK YOU</a:t>
            </a:r>
            <a:endParaRPr lang="en-US" sz="1600" dirty="0"/>
          </a:p>
        </p:txBody>
      </p:sp>
      <p:pic>
        <p:nvPicPr>
          <p:cNvPr id="19" name="Image 2" descr="https://kimi-img.moonshot.cn/pub/slides/slides_tmpl/image/25-08-27-19:59:59-d2nf6fp8bjvh7rlj032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4330" y="-19050"/>
            <a:ext cx="5229225" cy="7251065"/>
          </a:xfrm>
          <a:prstGeom prst="rect">
            <a:avLst/>
          </a:prstGeom>
        </p:spPr>
      </p:pic>
      <p:pic>
        <p:nvPicPr>
          <p:cNvPr id="20" name="Image 3" descr="https://kimi-img.moonshot.cn/pub/slides/slides_tmpl/image/25-08-27-19:59:58-d2nf6fh8bjvh7rlj01n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310" y="4435475"/>
            <a:ext cx="974725" cy="996315"/>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8-d2nf6fh8bjvh7rlj01o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7190" y="1471930"/>
            <a:ext cx="8831580" cy="4670425"/>
          </a:xfrm>
          <a:prstGeom prst="rect">
            <a:avLst/>
          </a:prstGeom>
        </p:spPr>
      </p:pic>
      <p:sp>
        <p:nvSpPr>
          <p:cNvPr id="5" name="Shape 2"/>
          <p:cNvSpPr/>
          <p:nvPr/>
        </p:nvSpPr>
        <p:spPr>
          <a:xfrm>
            <a:off x="485140" y="517525"/>
            <a:ext cx="11198225" cy="5818505"/>
          </a:xfrm>
          <a:prstGeom prst="rect">
            <a:avLst/>
          </a:prstGeom>
          <a:solidFill>
            <a:srgbClr val="000000">
              <a:alpha val="0"/>
            </a:srgbClr>
          </a:solidFill>
          <a:ln w="38100">
            <a:solidFill>
              <a:srgbClr val="DD5142"/>
            </a:solidFill>
            <a:prstDash val="solid"/>
          </a:ln>
        </p:spPr>
      </p:sp>
      <p:sp>
        <p:nvSpPr>
          <p:cNvPr id="6" name="Text 3"/>
          <p:cNvSpPr/>
          <p:nvPr/>
        </p:nvSpPr>
        <p:spPr>
          <a:xfrm>
            <a:off x="485140" y="517525"/>
            <a:ext cx="11198225" cy="581850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43180" y="-12065"/>
            <a:ext cx="528955" cy="528955"/>
          </a:xfrm>
          <a:prstGeom prst="rect">
            <a:avLst/>
          </a:prstGeom>
          <a:solidFill>
            <a:srgbClr val="DD5142"/>
          </a:solidFill>
          <a:ln/>
        </p:spPr>
      </p:sp>
      <p:sp>
        <p:nvSpPr>
          <p:cNvPr id="8" name="Text 5"/>
          <p:cNvSpPr/>
          <p:nvPr/>
        </p:nvSpPr>
        <p:spPr>
          <a:xfrm>
            <a:off x="-43180"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683365" y="-12065"/>
            <a:ext cx="528955" cy="528955"/>
          </a:xfrm>
          <a:prstGeom prst="rect">
            <a:avLst/>
          </a:prstGeom>
          <a:solidFill>
            <a:srgbClr val="DD5142"/>
          </a:solidFill>
          <a:ln/>
        </p:spPr>
      </p:sp>
      <p:sp>
        <p:nvSpPr>
          <p:cNvPr id="10" name="Text 7"/>
          <p:cNvSpPr/>
          <p:nvPr/>
        </p:nvSpPr>
        <p:spPr>
          <a:xfrm>
            <a:off x="11683365"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43180" y="6336030"/>
            <a:ext cx="528955" cy="528955"/>
          </a:xfrm>
          <a:prstGeom prst="rect">
            <a:avLst/>
          </a:prstGeom>
          <a:solidFill>
            <a:srgbClr val="DD5142"/>
          </a:solidFill>
          <a:ln/>
        </p:spPr>
      </p:sp>
      <p:sp>
        <p:nvSpPr>
          <p:cNvPr id="12" name="Text 9"/>
          <p:cNvSpPr/>
          <p:nvPr/>
        </p:nvSpPr>
        <p:spPr>
          <a:xfrm>
            <a:off x="-43180"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683365" y="6336030"/>
            <a:ext cx="528955" cy="528955"/>
          </a:xfrm>
          <a:prstGeom prst="rect">
            <a:avLst/>
          </a:prstGeom>
          <a:solidFill>
            <a:srgbClr val="DD5142"/>
          </a:solidFill>
          <a:ln/>
        </p:spPr>
      </p:sp>
      <p:sp>
        <p:nvSpPr>
          <p:cNvPr id="14" name="Text 11"/>
          <p:cNvSpPr/>
          <p:nvPr/>
        </p:nvSpPr>
        <p:spPr>
          <a:xfrm>
            <a:off x="11683365"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flipH="1">
            <a:off x="11866245" y="715645"/>
            <a:ext cx="151130" cy="515015"/>
          </a:xfrm>
          <a:prstGeom prst="roundRect">
            <a:avLst>
              <a:gd name="adj" fmla="val 50000"/>
            </a:avLst>
          </a:prstGeom>
          <a:solidFill>
            <a:srgbClr val="DACB9C"/>
          </a:solidFill>
          <a:ln/>
        </p:spPr>
      </p:sp>
      <p:sp>
        <p:nvSpPr>
          <p:cNvPr id="16" name="Text 13"/>
          <p:cNvSpPr/>
          <p:nvPr/>
        </p:nvSpPr>
        <p:spPr>
          <a:xfrm>
            <a:off x="11866245" y="71564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flipH="1">
            <a:off x="11866245" y="1321861"/>
            <a:ext cx="151130" cy="515015"/>
          </a:xfrm>
          <a:prstGeom prst="roundRect">
            <a:avLst>
              <a:gd name="adj" fmla="val 50000"/>
            </a:avLst>
          </a:prstGeom>
          <a:solidFill>
            <a:srgbClr val="DACB9C"/>
          </a:solidFill>
          <a:ln/>
        </p:spPr>
      </p:sp>
      <p:sp>
        <p:nvSpPr>
          <p:cNvPr id="18" name="Text 15"/>
          <p:cNvSpPr/>
          <p:nvPr/>
        </p:nvSpPr>
        <p:spPr>
          <a:xfrm>
            <a:off x="11866245" y="1321861"/>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flipH="1">
            <a:off x="11866245" y="1928077"/>
            <a:ext cx="151130" cy="515015"/>
          </a:xfrm>
          <a:prstGeom prst="roundRect">
            <a:avLst>
              <a:gd name="adj" fmla="val 50000"/>
            </a:avLst>
          </a:prstGeom>
          <a:solidFill>
            <a:srgbClr val="DACB9C"/>
          </a:solidFill>
          <a:ln/>
        </p:spPr>
      </p:sp>
      <p:sp>
        <p:nvSpPr>
          <p:cNvPr id="20" name="Text 17"/>
          <p:cNvSpPr/>
          <p:nvPr/>
        </p:nvSpPr>
        <p:spPr>
          <a:xfrm>
            <a:off x="11866245" y="192807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flipH="1">
            <a:off x="11866245" y="2533622"/>
            <a:ext cx="151130" cy="515015"/>
          </a:xfrm>
          <a:prstGeom prst="roundRect">
            <a:avLst>
              <a:gd name="adj" fmla="val 50000"/>
            </a:avLst>
          </a:prstGeom>
          <a:solidFill>
            <a:srgbClr val="DACB9C"/>
          </a:solidFill>
          <a:ln/>
        </p:spPr>
      </p:sp>
      <p:sp>
        <p:nvSpPr>
          <p:cNvPr id="22" name="Text 19"/>
          <p:cNvSpPr/>
          <p:nvPr/>
        </p:nvSpPr>
        <p:spPr>
          <a:xfrm>
            <a:off x="11866245" y="253362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flipH="1">
            <a:off x="11866245" y="3139838"/>
            <a:ext cx="151130" cy="515015"/>
          </a:xfrm>
          <a:prstGeom prst="roundRect">
            <a:avLst>
              <a:gd name="adj" fmla="val 50000"/>
            </a:avLst>
          </a:prstGeom>
          <a:solidFill>
            <a:srgbClr val="DACB9C"/>
          </a:solidFill>
          <a:ln/>
        </p:spPr>
      </p:sp>
      <p:sp>
        <p:nvSpPr>
          <p:cNvPr id="24" name="Text 21"/>
          <p:cNvSpPr/>
          <p:nvPr/>
        </p:nvSpPr>
        <p:spPr>
          <a:xfrm>
            <a:off x="11866245" y="313983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flipH="1">
            <a:off x="11866245" y="3790983"/>
            <a:ext cx="151130" cy="515015"/>
          </a:xfrm>
          <a:prstGeom prst="roundRect">
            <a:avLst>
              <a:gd name="adj" fmla="val 50000"/>
            </a:avLst>
          </a:prstGeom>
          <a:solidFill>
            <a:srgbClr val="DACB9C"/>
          </a:solidFill>
          <a:ln/>
        </p:spPr>
      </p:sp>
      <p:sp>
        <p:nvSpPr>
          <p:cNvPr id="26" name="Text 23"/>
          <p:cNvSpPr/>
          <p:nvPr/>
        </p:nvSpPr>
        <p:spPr>
          <a:xfrm>
            <a:off x="11866245" y="379098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flipH="1">
            <a:off x="11866245" y="4397199"/>
            <a:ext cx="151130" cy="515015"/>
          </a:xfrm>
          <a:prstGeom prst="roundRect">
            <a:avLst>
              <a:gd name="adj" fmla="val 50000"/>
            </a:avLst>
          </a:prstGeom>
          <a:solidFill>
            <a:srgbClr val="DACB9C"/>
          </a:solidFill>
          <a:ln/>
        </p:spPr>
      </p:sp>
      <p:sp>
        <p:nvSpPr>
          <p:cNvPr id="28" name="Text 25"/>
          <p:cNvSpPr/>
          <p:nvPr/>
        </p:nvSpPr>
        <p:spPr>
          <a:xfrm>
            <a:off x="11866245" y="4397199"/>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flipH="1">
            <a:off x="11866245" y="5003415"/>
            <a:ext cx="151130" cy="515015"/>
          </a:xfrm>
          <a:prstGeom prst="roundRect">
            <a:avLst>
              <a:gd name="adj" fmla="val 50000"/>
            </a:avLst>
          </a:prstGeom>
          <a:solidFill>
            <a:srgbClr val="DACB9C"/>
          </a:solidFill>
          <a:ln/>
        </p:spPr>
      </p:sp>
      <p:sp>
        <p:nvSpPr>
          <p:cNvPr id="30" name="Text 27"/>
          <p:cNvSpPr/>
          <p:nvPr/>
        </p:nvSpPr>
        <p:spPr>
          <a:xfrm>
            <a:off x="11866245" y="500341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flipH="1">
            <a:off x="11866245" y="5608960"/>
            <a:ext cx="151130" cy="515015"/>
          </a:xfrm>
          <a:prstGeom prst="roundRect">
            <a:avLst>
              <a:gd name="adj" fmla="val 50000"/>
            </a:avLst>
          </a:prstGeom>
          <a:solidFill>
            <a:srgbClr val="DACB9C"/>
          </a:solidFill>
          <a:ln/>
        </p:spPr>
      </p:sp>
      <p:sp>
        <p:nvSpPr>
          <p:cNvPr id="32" name="Text 29"/>
          <p:cNvSpPr/>
          <p:nvPr/>
        </p:nvSpPr>
        <p:spPr>
          <a:xfrm>
            <a:off x="11866245" y="560896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flipH="1">
            <a:off x="174625" y="718820"/>
            <a:ext cx="151130" cy="515015"/>
          </a:xfrm>
          <a:prstGeom prst="roundRect">
            <a:avLst>
              <a:gd name="adj" fmla="val 50000"/>
            </a:avLst>
          </a:prstGeom>
          <a:solidFill>
            <a:srgbClr val="DACB9C"/>
          </a:solidFill>
          <a:ln/>
        </p:spPr>
      </p:sp>
      <p:sp>
        <p:nvSpPr>
          <p:cNvPr id="34" name="Text 31"/>
          <p:cNvSpPr/>
          <p:nvPr/>
        </p:nvSpPr>
        <p:spPr>
          <a:xfrm>
            <a:off x="174625" y="71882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2"/>
          <p:cNvSpPr/>
          <p:nvPr/>
        </p:nvSpPr>
        <p:spPr>
          <a:xfrm flipH="1">
            <a:off x="174625" y="1325036"/>
            <a:ext cx="151130" cy="515015"/>
          </a:xfrm>
          <a:prstGeom prst="roundRect">
            <a:avLst>
              <a:gd name="adj" fmla="val 50000"/>
            </a:avLst>
          </a:prstGeom>
          <a:solidFill>
            <a:srgbClr val="DACB9C"/>
          </a:solidFill>
          <a:ln/>
        </p:spPr>
      </p:sp>
      <p:sp>
        <p:nvSpPr>
          <p:cNvPr id="36" name="Text 33"/>
          <p:cNvSpPr/>
          <p:nvPr/>
        </p:nvSpPr>
        <p:spPr>
          <a:xfrm>
            <a:off x="174625" y="1325036"/>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4"/>
          <p:cNvSpPr/>
          <p:nvPr/>
        </p:nvSpPr>
        <p:spPr>
          <a:xfrm flipH="1">
            <a:off x="174625" y="1931252"/>
            <a:ext cx="151130" cy="515015"/>
          </a:xfrm>
          <a:prstGeom prst="roundRect">
            <a:avLst>
              <a:gd name="adj" fmla="val 50000"/>
            </a:avLst>
          </a:prstGeom>
          <a:solidFill>
            <a:srgbClr val="DACB9C"/>
          </a:solidFill>
          <a:ln/>
        </p:spPr>
      </p:sp>
      <p:sp>
        <p:nvSpPr>
          <p:cNvPr id="38" name="Text 35"/>
          <p:cNvSpPr/>
          <p:nvPr/>
        </p:nvSpPr>
        <p:spPr>
          <a:xfrm>
            <a:off x="174625" y="193125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6"/>
          <p:cNvSpPr/>
          <p:nvPr/>
        </p:nvSpPr>
        <p:spPr>
          <a:xfrm flipH="1">
            <a:off x="174625" y="2536797"/>
            <a:ext cx="151130" cy="515015"/>
          </a:xfrm>
          <a:prstGeom prst="roundRect">
            <a:avLst>
              <a:gd name="adj" fmla="val 50000"/>
            </a:avLst>
          </a:prstGeom>
          <a:solidFill>
            <a:srgbClr val="DACB9C"/>
          </a:solidFill>
          <a:ln/>
        </p:spPr>
      </p:sp>
      <p:sp>
        <p:nvSpPr>
          <p:cNvPr id="40" name="Text 37"/>
          <p:cNvSpPr/>
          <p:nvPr/>
        </p:nvSpPr>
        <p:spPr>
          <a:xfrm>
            <a:off x="174625" y="253679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8"/>
          <p:cNvSpPr/>
          <p:nvPr/>
        </p:nvSpPr>
        <p:spPr>
          <a:xfrm flipH="1">
            <a:off x="174625" y="3143013"/>
            <a:ext cx="151130" cy="515015"/>
          </a:xfrm>
          <a:prstGeom prst="roundRect">
            <a:avLst>
              <a:gd name="adj" fmla="val 50000"/>
            </a:avLst>
          </a:prstGeom>
          <a:solidFill>
            <a:srgbClr val="DACB9C"/>
          </a:solidFill>
          <a:ln/>
        </p:spPr>
      </p:sp>
      <p:sp>
        <p:nvSpPr>
          <p:cNvPr id="42" name="Text 39"/>
          <p:cNvSpPr/>
          <p:nvPr/>
        </p:nvSpPr>
        <p:spPr>
          <a:xfrm>
            <a:off x="174625" y="314301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0"/>
          <p:cNvSpPr/>
          <p:nvPr/>
        </p:nvSpPr>
        <p:spPr>
          <a:xfrm flipH="1">
            <a:off x="174625" y="3794158"/>
            <a:ext cx="151130" cy="515015"/>
          </a:xfrm>
          <a:prstGeom prst="roundRect">
            <a:avLst>
              <a:gd name="adj" fmla="val 50000"/>
            </a:avLst>
          </a:prstGeom>
          <a:solidFill>
            <a:srgbClr val="DACB9C"/>
          </a:solidFill>
          <a:ln/>
        </p:spPr>
      </p:sp>
      <p:sp>
        <p:nvSpPr>
          <p:cNvPr id="44" name="Text 41"/>
          <p:cNvSpPr/>
          <p:nvPr/>
        </p:nvSpPr>
        <p:spPr>
          <a:xfrm>
            <a:off x="174625" y="379415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2"/>
          <p:cNvSpPr/>
          <p:nvPr/>
        </p:nvSpPr>
        <p:spPr>
          <a:xfrm flipH="1">
            <a:off x="174625" y="4400374"/>
            <a:ext cx="151130" cy="515015"/>
          </a:xfrm>
          <a:prstGeom prst="roundRect">
            <a:avLst>
              <a:gd name="adj" fmla="val 50000"/>
            </a:avLst>
          </a:prstGeom>
          <a:solidFill>
            <a:srgbClr val="DACB9C"/>
          </a:solidFill>
          <a:ln/>
        </p:spPr>
      </p:sp>
      <p:sp>
        <p:nvSpPr>
          <p:cNvPr id="46" name="Text 43"/>
          <p:cNvSpPr/>
          <p:nvPr/>
        </p:nvSpPr>
        <p:spPr>
          <a:xfrm>
            <a:off x="174625" y="4400374"/>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4"/>
          <p:cNvSpPr/>
          <p:nvPr/>
        </p:nvSpPr>
        <p:spPr>
          <a:xfrm flipH="1">
            <a:off x="174625" y="5006590"/>
            <a:ext cx="151130" cy="515015"/>
          </a:xfrm>
          <a:prstGeom prst="roundRect">
            <a:avLst>
              <a:gd name="adj" fmla="val 50000"/>
            </a:avLst>
          </a:prstGeom>
          <a:solidFill>
            <a:srgbClr val="DACB9C"/>
          </a:solidFill>
          <a:ln/>
        </p:spPr>
      </p:sp>
      <p:sp>
        <p:nvSpPr>
          <p:cNvPr id="48" name="Text 45"/>
          <p:cNvSpPr/>
          <p:nvPr/>
        </p:nvSpPr>
        <p:spPr>
          <a:xfrm>
            <a:off x="174625" y="500659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6"/>
          <p:cNvSpPr/>
          <p:nvPr/>
        </p:nvSpPr>
        <p:spPr>
          <a:xfrm flipH="1">
            <a:off x="174625" y="5612135"/>
            <a:ext cx="151130" cy="515015"/>
          </a:xfrm>
          <a:prstGeom prst="roundRect">
            <a:avLst>
              <a:gd name="adj" fmla="val 50000"/>
            </a:avLst>
          </a:prstGeom>
          <a:solidFill>
            <a:srgbClr val="DACB9C"/>
          </a:solidFill>
          <a:ln/>
        </p:spPr>
      </p:sp>
      <p:sp>
        <p:nvSpPr>
          <p:cNvPr id="50" name="Text 47"/>
          <p:cNvSpPr/>
          <p:nvPr/>
        </p:nvSpPr>
        <p:spPr>
          <a:xfrm>
            <a:off x="174625" y="5612135"/>
            <a:ext cx="151130" cy="515015"/>
          </a:xfrm>
          <a:prstGeom prst="rect">
            <a:avLst/>
          </a:prstGeom>
          <a:noFill/>
          <a:ln/>
        </p:spPr>
        <p:txBody>
          <a:bodyPr wrap="square" lIns="45720" tIns="91440" rIns="91440" bIns="45720" rtlCol="0" anchor="ctr"/>
          <a:lstStyle/>
          <a:p>
            <a:pPr>
              <a:lnSpc>
                <a:spcPct val="100000"/>
              </a:lnSpc>
            </a:pPr>
            <a:endParaRPr lang="en-US" sz="1600" dirty="0"/>
          </a:p>
        </p:txBody>
      </p:sp>
      <p:pic>
        <p:nvPicPr>
          <p:cNvPr id="51" name="Image 1" descr="https://kimi-img.moonshot.cn/pub/slides/slides_tmpl/image/25-08-27-19:59:58-d2nf6fh8bjvh7rlj01n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670" y="4430395"/>
            <a:ext cx="1343025" cy="1371600"/>
          </a:xfrm>
          <a:prstGeom prst="rect">
            <a:avLst/>
          </a:prstGeom>
        </p:spPr>
      </p:pic>
      <p:pic>
        <p:nvPicPr>
          <p:cNvPr id="52" name="Image 2" descr="https://kimi-img.moonshot.cn/pub/slides/slides_tmpl/image/25-08-27-19:59:58-d2nf6fh8bjvh7rlj01n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8785" y="1471930"/>
            <a:ext cx="2218690" cy="2265680"/>
          </a:xfrm>
          <a:prstGeom prst="rect">
            <a:avLst/>
          </a:prstGeom>
        </p:spPr>
      </p:pic>
      <p:pic>
        <p:nvPicPr>
          <p:cNvPr id="53" name="Image 3" descr="https://kimi-img.moonshot.cn/pub/slides/slides_tmpl/image/25-08-27-19:59:58-d2nf6fh8bjvh7rlj01n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0260" y="951230"/>
            <a:ext cx="956310" cy="976630"/>
          </a:xfrm>
          <a:prstGeom prst="rect">
            <a:avLst/>
          </a:prstGeom>
        </p:spPr>
      </p:pic>
      <p:pic>
        <p:nvPicPr>
          <p:cNvPr id="54" name="Image 4" descr="https://kimi-img.moonshot.cn/pub/slides/slides_tmpl/image/25-08-27-19:59:58-d2nf6fh8bjvh7rlj01o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6135" y="875665"/>
            <a:ext cx="5460365" cy="1055370"/>
          </a:xfrm>
          <a:prstGeom prst="rect">
            <a:avLst/>
          </a:prstGeom>
        </p:spPr>
      </p:pic>
      <p:pic>
        <p:nvPicPr>
          <p:cNvPr id="55" name="Image 5" descr="https://kimi-img.moonshot.cn/pub/slides/slides_tmpl/image/25-08-27-19:59:58-d2nf6fh8bjvh7rlj01p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14825" y="3051810"/>
            <a:ext cx="793750" cy="742315"/>
          </a:xfrm>
          <a:prstGeom prst="rect">
            <a:avLst/>
          </a:prstGeom>
        </p:spPr>
      </p:pic>
      <p:pic>
        <p:nvPicPr>
          <p:cNvPr id="56" name="Image 6" descr="https://kimi-img.moonshot.cn/pub/slides/slides_tmpl/image/25-08-27-19:59:58-d2nf6fh8bjvh7rlj01pg.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1995" y="3051810"/>
            <a:ext cx="793750" cy="742315"/>
          </a:xfrm>
          <a:prstGeom prst="rect">
            <a:avLst/>
          </a:prstGeom>
        </p:spPr>
      </p:pic>
      <p:sp>
        <p:nvSpPr>
          <p:cNvPr id="57" name="Text 48"/>
          <p:cNvSpPr/>
          <p:nvPr/>
        </p:nvSpPr>
        <p:spPr>
          <a:xfrm>
            <a:off x="3524885" y="3842385"/>
            <a:ext cx="2348865" cy="301030"/>
          </a:xfrm>
          <a:prstGeom prst="rect">
            <a:avLst/>
          </a:prstGeom>
          <a:noFill/>
          <a:ln/>
        </p:spPr>
        <p:txBody>
          <a:bodyPr wrap="square" lIns="91440" tIns="45720" rIns="91440" bIns="45720" rtlCol="0" anchor="t">
            <a:spAutoFit/>
          </a:bodyPr>
          <a:lstStyle/>
          <a:p>
            <a:pPr algn="ctr">
              <a:lnSpc>
                <a:spcPct val="120000"/>
              </a:lnSpc>
            </a:pPr>
            <a:r>
              <a:rPr lang="en-US" sz="1600" b="1" dirty="0">
                <a:solidFill>
                  <a:srgbClr val="000000"/>
                </a:solidFill>
                <a:latin typeface="Noto Sans SC" pitchFamily="34" charset="0"/>
                <a:ea typeface="Noto Sans SC" pitchFamily="34" charset="-122"/>
                <a:cs typeface="Noto Sans SC" pitchFamily="34" charset="-120"/>
              </a:rPr>
              <a:t>Hands-On Practice</a:t>
            </a:r>
            <a:endParaRPr lang="en-US" sz="1600" dirty="0"/>
          </a:p>
        </p:txBody>
      </p:sp>
      <p:sp>
        <p:nvSpPr>
          <p:cNvPr id="58" name="Text 49"/>
          <p:cNvSpPr/>
          <p:nvPr/>
        </p:nvSpPr>
        <p:spPr>
          <a:xfrm>
            <a:off x="6316345" y="3837305"/>
            <a:ext cx="2292985" cy="301030"/>
          </a:xfrm>
          <a:prstGeom prst="rect">
            <a:avLst/>
          </a:prstGeom>
          <a:noFill/>
          <a:ln/>
        </p:spPr>
        <p:txBody>
          <a:bodyPr wrap="square" lIns="91440" tIns="45720" rIns="91440" bIns="45720" rtlCol="0" anchor="t">
            <a:spAutoFit/>
          </a:bodyPr>
          <a:lstStyle/>
          <a:p>
            <a:pPr algn="ctr">
              <a:lnSpc>
                <a:spcPct val="120000"/>
              </a:lnSpc>
            </a:pPr>
            <a:r>
              <a:rPr lang="en-US" sz="1600" b="1" dirty="0">
                <a:solidFill>
                  <a:srgbClr val="000000"/>
                </a:solidFill>
                <a:latin typeface="Noto Sans SC" pitchFamily="34" charset="0"/>
                <a:ea typeface="Noto Sans SC" pitchFamily="34" charset="-122"/>
                <a:cs typeface="Noto Sans SC" pitchFamily="34" charset="-120"/>
              </a:rPr>
              <a:t>Quick Check</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01</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AI Fundamentals</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9270"/>
          </a:xfrm>
          <a:prstGeom prst="rect">
            <a:avLst/>
          </a:prstGeom>
          <a:solidFill>
            <a:srgbClr val="FCF8E5"/>
          </a:solidFill>
          <a:ln/>
        </p:spPr>
      </p:sp>
      <p:sp>
        <p:nvSpPr>
          <p:cNvPr id="3" name="Text 1"/>
          <p:cNvSpPr/>
          <p:nvPr/>
        </p:nvSpPr>
        <p:spPr>
          <a:xfrm>
            <a:off x="0" y="0"/>
            <a:ext cx="12192000" cy="685927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650365" y="647700"/>
            <a:ext cx="9207500" cy="988060"/>
          </a:xfrm>
          <a:prstGeom prst="doubleWave">
            <a:avLst>
              <a:gd name="adj1" fmla="val 6250"/>
              <a:gd name="adj2" fmla="val 0"/>
            </a:avLst>
          </a:prstGeom>
          <a:solidFill>
            <a:srgbClr val="9BB7F5"/>
          </a:solidFill>
          <a:ln w="38100">
            <a:solidFill>
              <a:srgbClr val="0D0D0D"/>
            </a:solidFill>
            <a:prstDash val="solid"/>
          </a:ln>
        </p:spPr>
      </p:sp>
      <p:sp>
        <p:nvSpPr>
          <p:cNvPr id="5" name="Text 3"/>
          <p:cNvSpPr/>
          <p:nvPr/>
        </p:nvSpPr>
        <p:spPr>
          <a:xfrm>
            <a:off x="1650365" y="647700"/>
            <a:ext cx="9207500" cy="9880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650365" y="476250"/>
            <a:ext cx="9207500" cy="988060"/>
          </a:xfrm>
          <a:prstGeom prst="doubleWave">
            <a:avLst>
              <a:gd name="adj1" fmla="val 6250"/>
              <a:gd name="adj2" fmla="val 0"/>
            </a:avLst>
          </a:prstGeom>
          <a:solidFill>
            <a:srgbClr val="DD5142"/>
          </a:solidFill>
          <a:ln w="38100">
            <a:solidFill>
              <a:srgbClr val="0D0D0D"/>
            </a:solidFill>
            <a:prstDash val="solid"/>
          </a:ln>
        </p:spPr>
      </p:sp>
      <p:sp>
        <p:nvSpPr>
          <p:cNvPr id="7" name="Text 5"/>
          <p:cNvSpPr/>
          <p:nvPr/>
        </p:nvSpPr>
        <p:spPr>
          <a:xfrm>
            <a:off x="1650365" y="476250"/>
            <a:ext cx="9207500" cy="9880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566420" y="2520315"/>
            <a:ext cx="3572510" cy="3941445"/>
          </a:xfrm>
          <a:prstGeom prst="roundRect">
            <a:avLst>
              <a:gd name="adj" fmla="val 16667"/>
            </a:avLst>
          </a:prstGeom>
          <a:solidFill>
            <a:srgbClr val="D14747"/>
          </a:solidFill>
          <a:ln/>
        </p:spPr>
      </p:sp>
      <p:sp>
        <p:nvSpPr>
          <p:cNvPr id="9" name="Text 7"/>
          <p:cNvSpPr/>
          <p:nvPr/>
        </p:nvSpPr>
        <p:spPr>
          <a:xfrm>
            <a:off x="566420" y="2520315"/>
            <a:ext cx="3572510" cy="39414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833245" y="2082800"/>
            <a:ext cx="1012190" cy="1012190"/>
          </a:xfrm>
          <a:prstGeom prst="ellipse">
            <a:avLst/>
          </a:prstGeom>
          <a:solidFill>
            <a:srgbClr val="D0DCFA"/>
          </a:solidFill>
          <a:ln w="63500">
            <a:solidFill>
              <a:srgbClr val="0D0D0D"/>
            </a:solidFill>
            <a:prstDash val="solid"/>
          </a:ln>
        </p:spPr>
      </p:sp>
      <p:sp>
        <p:nvSpPr>
          <p:cNvPr id="11" name="Text 9"/>
          <p:cNvSpPr/>
          <p:nvPr/>
        </p:nvSpPr>
        <p:spPr>
          <a:xfrm>
            <a:off x="1833245" y="2082800"/>
            <a:ext cx="1012190" cy="101219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297680" y="2520315"/>
            <a:ext cx="3572510" cy="3941445"/>
          </a:xfrm>
          <a:prstGeom prst="roundRect">
            <a:avLst>
              <a:gd name="adj" fmla="val 16667"/>
            </a:avLst>
          </a:prstGeom>
          <a:solidFill>
            <a:srgbClr val="D14747"/>
          </a:solidFill>
          <a:ln/>
        </p:spPr>
      </p:sp>
      <p:sp>
        <p:nvSpPr>
          <p:cNvPr id="13" name="Text 11"/>
          <p:cNvSpPr/>
          <p:nvPr/>
        </p:nvSpPr>
        <p:spPr>
          <a:xfrm>
            <a:off x="4297680" y="2520315"/>
            <a:ext cx="3572510" cy="394144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564505" y="2082800"/>
            <a:ext cx="1012190" cy="1012190"/>
          </a:xfrm>
          <a:prstGeom prst="ellipse">
            <a:avLst/>
          </a:prstGeom>
          <a:solidFill>
            <a:srgbClr val="D0DCFA"/>
          </a:solidFill>
          <a:ln w="63500">
            <a:solidFill>
              <a:srgbClr val="0D0D0D"/>
            </a:solidFill>
            <a:prstDash val="solid"/>
          </a:ln>
        </p:spPr>
      </p:sp>
      <p:sp>
        <p:nvSpPr>
          <p:cNvPr id="15" name="Text 13"/>
          <p:cNvSpPr/>
          <p:nvPr/>
        </p:nvSpPr>
        <p:spPr>
          <a:xfrm>
            <a:off x="5564505" y="2082800"/>
            <a:ext cx="1012190" cy="101219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8028305" y="2520315"/>
            <a:ext cx="3572510" cy="3941445"/>
          </a:xfrm>
          <a:prstGeom prst="roundRect">
            <a:avLst>
              <a:gd name="adj" fmla="val 16667"/>
            </a:avLst>
          </a:prstGeom>
          <a:solidFill>
            <a:srgbClr val="D14747"/>
          </a:solidFill>
          <a:ln/>
        </p:spPr>
      </p:sp>
      <p:sp>
        <p:nvSpPr>
          <p:cNvPr id="17" name="Text 15"/>
          <p:cNvSpPr/>
          <p:nvPr/>
        </p:nvSpPr>
        <p:spPr>
          <a:xfrm>
            <a:off x="8028305" y="2520315"/>
            <a:ext cx="3572510" cy="394144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9302115" y="2082800"/>
            <a:ext cx="1012190" cy="1012190"/>
          </a:xfrm>
          <a:prstGeom prst="ellipse">
            <a:avLst/>
          </a:prstGeom>
          <a:solidFill>
            <a:srgbClr val="D0DCFA"/>
          </a:solidFill>
          <a:ln w="63500">
            <a:solidFill>
              <a:srgbClr val="0D0D0D"/>
            </a:solidFill>
            <a:prstDash val="solid"/>
          </a:ln>
        </p:spPr>
      </p:sp>
      <p:sp>
        <p:nvSpPr>
          <p:cNvPr id="19" name="Text 17"/>
          <p:cNvSpPr/>
          <p:nvPr/>
        </p:nvSpPr>
        <p:spPr>
          <a:xfrm>
            <a:off x="9302115" y="2082800"/>
            <a:ext cx="1012190" cy="101219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8"/>
          <p:cNvSpPr/>
          <p:nvPr/>
        </p:nvSpPr>
        <p:spPr>
          <a:xfrm>
            <a:off x="-635" y="647700"/>
            <a:ext cx="12192635" cy="611584"/>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F2E3C0"/>
                </a:solidFill>
                <a:latin typeface="Noto Sans SC" pitchFamily="34" charset="0"/>
                <a:ea typeface="Noto Sans SC" pitchFamily="34" charset="-122"/>
                <a:cs typeface="Noto Sans SC" pitchFamily="34" charset="-120"/>
              </a:rPr>
              <a:t>What AI Really Is</a:t>
            </a:r>
            <a:endParaRPr lang="en-US" sz="1600" dirty="0"/>
          </a:p>
        </p:txBody>
      </p:sp>
      <p:pic>
        <p:nvPicPr>
          <p:cNvPr id="21" name="Image 0" descr="https://kimi-img.moonshot.cn/pub/slides/slides_tmpl/image/25-08-27-19:59:59-d2nf6fp8bjvh7rlj02e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0855" y="2247265"/>
            <a:ext cx="780415" cy="730250"/>
          </a:xfrm>
          <a:prstGeom prst="rect">
            <a:avLst/>
          </a:prstGeom>
        </p:spPr>
      </p:pic>
      <p:pic>
        <p:nvPicPr>
          <p:cNvPr id="22" name="Image 1" descr="https://kimi-img.moonshot.cn/pub/slides/slides_tmpl/image/25-08-27-19:59:59-d2nf6fp8bjvh7rlj02e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1195" y="2247265"/>
            <a:ext cx="780415" cy="730250"/>
          </a:xfrm>
          <a:prstGeom prst="rect">
            <a:avLst/>
          </a:prstGeom>
        </p:spPr>
      </p:pic>
      <p:pic>
        <p:nvPicPr>
          <p:cNvPr id="23" name="Image 2" descr="https://kimi-img.moonshot.cn/pub/slides/slides_tmpl/image/25-08-27-19:59:59-d2nf6fp8bjvh7rlj02dg.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1030" y="2224405"/>
            <a:ext cx="780415" cy="730250"/>
          </a:xfrm>
          <a:prstGeom prst="rect">
            <a:avLst/>
          </a:prstGeom>
        </p:spPr>
      </p:pic>
      <p:pic>
        <p:nvPicPr>
          <p:cNvPr id="24" name="Image 3" descr="https://kimi-img.moonshot.cn/pub/slides/slides_tmpl/image/25-08-27-19:59:59-d2nf6fp8bjvh7rlj02f0.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580000">
            <a:off x="175260" y="329565"/>
            <a:ext cx="2053590" cy="1509395"/>
          </a:xfrm>
          <a:prstGeom prst="rect">
            <a:avLst/>
          </a:prstGeom>
        </p:spPr>
      </p:pic>
      <p:pic>
        <p:nvPicPr>
          <p:cNvPr id="25" name="Image 4" descr="https://kimi-img.moonshot.cn/pub/slides/slides_tmpl/image/25-08-27-19:59:59-d2nf6fp8bjvh7rlj02g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840000">
            <a:off x="10035540" y="359410"/>
            <a:ext cx="1871345" cy="1477645"/>
          </a:xfrm>
          <a:prstGeom prst="rect">
            <a:avLst/>
          </a:prstGeom>
        </p:spPr>
      </p:pic>
      <p:sp>
        <p:nvSpPr>
          <p:cNvPr id="26" name="Text 19"/>
          <p:cNvSpPr/>
          <p:nvPr/>
        </p:nvSpPr>
        <p:spPr>
          <a:xfrm>
            <a:off x="10092690" y="8166735"/>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Arial" pitchFamily="34" charset="0"/>
                <a:ea typeface="Arial" pitchFamily="34" charset="-122"/>
                <a:cs typeface="Arial" pitchFamily="34" charset="-120"/>
              </a:rPr>
              <a:t> </a:t>
            </a:r>
            <a:endParaRPr lang="en-US" sz="1600" dirty="0"/>
          </a:p>
        </p:txBody>
      </p:sp>
      <p:sp>
        <p:nvSpPr>
          <p:cNvPr id="27" name="Text 20"/>
          <p:cNvSpPr/>
          <p:nvPr/>
        </p:nvSpPr>
        <p:spPr>
          <a:xfrm>
            <a:off x="708660" y="3490595"/>
            <a:ext cx="3240405" cy="340717"/>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FAF3D7"/>
                </a:solidFill>
                <a:latin typeface="Noto Sans SC" pitchFamily="34" charset="0"/>
                <a:ea typeface="Noto Sans SC" pitchFamily="34" charset="-122"/>
                <a:cs typeface="Noto Sans SC" pitchFamily="34" charset="-120"/>
              </a:rPr>
              <a:t>Definition of AI</a:t>
            </a:r>
            <a:endParaRPr lang="en-US" sz="1600" dirty="0"/>
          </a:p>
        </p:txBody>
      </p:sp>
      <p:sp>
        <p:nvSpPr>
          <p:cNvPr id="28" name="Text 21"/>
          <p:cNvSpPr/>
          <p:nvPr/>
        </p:nvSpPr>
        <p:spPr>
          <a:xfrm>
            <a:off x="708660" y="4342130"/>
            <a:ext cx="3241040" cy="2115542"/>
          </a:xfrm>
          <a:prstGeom prst="rect">
            <a:avLst/>
          </a:prstGeom>
          <a:noFill/>
          <a:ln/>
        </p:spPr>
        <p:txBody>
          <a:bodyPr wrap="square" lIns="91440" tIns="45720" rIns="91440" bIns="45720" rtlCol="0" anchor="t">
            <a:spAutoFit/>
          </a:bodyPr>
          <a:lstStyle/>
          <a:p>
            <a:pPr>
              <a:lnSpc>
                <a:spcPct val="120000"/>
              </a:lnSpc>
            </a:pPr>
            <a:r>
              <a:rPr lang="en-US" sz="1400" dirty="0">
                <a:solidFill>
                  <a:srgbClr val="FAF3D7"/>
                </a:solidFill>
                <a:latin typeface="Noto Sans SC" pitchFamily="34" charset="0"/>
                <a:ea typeface="Noto Sans SC" pitchFamily="34" charset="-122"/>
                <a:cs typeface="Noto Sans SC" pitchFamily="34" charset="-120"/>
              </a:rPr>
              <a:t>Artificial Intelligence (AI) is the design of systems that can perform tasks requiring human-like intelligence. It involves reasoning, problem-solving, pattern recognition, and language understanding, simulating but not replicating human cognition.</a:t>
            </a:r>
            <a:endParaRPr lang="en-US" sz="1600" dirty="0"/>
          </a:p>
        </p:txBody>
      </p:sp>
      <p:sp>
        <p:nvSpPr>
          <p:cNvPr id="29" name="Text 22"/>
          <p:cNvSpPr/>
          <p:nvPr/>
        </p:nvSpPr>
        <p:spPr>
          <a:xfrm>
            <a:off x="4463415" y="3490595"/>
            <a:ext cx="3240405" cy="713184"/>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FAF3D7"/>
                </a:solidFill>
                <a:latin typeface="Noto Sans SC" pitchFamily="34" charset="0"/>
                <a:ea typeface="Noto Sans SC" pitchFamily="34" charset="-122"/>
                <a:cs typeface="Noto Sans SC" pitchFamily="34" charset="-120"/>
              </a:rPr>
              <a:t>Simulation vs. Replication</a:t>
            </a:r>
            <a:endParaRPr lang="en-US" sz="1600" dirty="0"/>
          </a:p>
        </p:txBody>
      </p:sp>
      <p:sp>
        <p:nvSpPr>
          <p:cNvPr id="30" name="Text 23"/>
          <p:cNvSpPr/>
          <p:nvPr/>
        </p:nvSpPr>
        <p:spPr>
          <a:xfrm>
            <a:off x="4463415" y="4342130"/>
            <a:ext cx="3241040" cy="2115542"/>
          </a:xfrm>
          <a:prstGeom prst="rect">
            <a:avLst/>
          </a:prstGeom>
          <a:noFill/>
          <a:ln/>
        </p:spPr>
        <p:txBody>
          <a:bodyPr wrap="square" lIns="91440" tIns="45720" rIns="91440" bIns="45720" rtlCol="0" anchor="t">
            <a:spAutoFit/>
          </a:bodyPr>
          <a:lstStyle/>
          <a:p>
            <a:pPr>
              <a:lnSpc>
                <a:spcPct val="120000"/>
              </a:lnSpc>
            </a:pPr>
            <a:r>
              <a:rPr lang="en-US" sz="1400" dirty="0">
                <a:solidFill>
                  <a:srgbClr val="FAF3D7"/>
                </a:solidFill>
                <a:latin typeface="Noto Sans SC" pitchFamily="34" charset="0"/>
                <a:ea typeface="Noto Sans SC" pitchFamily="34" charset="-122"/>
                <a:cs typeface="Noto Sans SC" pitchFamily="34" charset="-120"/>
              </a:rPr>
              <a:t>AI aims to simulate human intelligence rather than replicate it. It processes information in ways that mimic human thought patterns but lacks consciousness or true understanding, making it a powerful tool rather than a replacement for human thinking.</a:t>
            </a:r>
            <a:endParaRPr lang="en-US" sz="1600" dirty="0"/>
          </a:p>
        </p:txBody>
      </p:sp>
      <p:sp>
        <p:nvSpPr>
          <p:cNvPr id="31" name="Text 24"/>
          <p:cNvSpPr/>
          <p:nvPr/>
        </p:nvSpPr>
        <p:spPr>
          <a:xfrm>
            <a:off x="8201025" y="3490595"/>
            <a:ext cx="3240405" cy="713184"/>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FAF3D7"/>
                </a:solidFill>
                <a:latin typeface="Noto Sans SC" pitchFamily="34" charset="0"/>
                <a:ea typeface="Noto Sans SC" pitchFamily="34" charset="-122"/>
                <a:cs typeface="Noto Sans SC" pitchFamily="34" charset="-120"/>
              </a:rPr>
              <a:t>Setting Realistic Expectations</a:t>
            </a:r>
            <a:endParaRPr lang="en-US" sz="1600" dirty="0"/>
          </a:p>
        </p:txBody>
      </p:sp>
      <p:sp>
        <p:nvSpPr>
          <p:cNvPr id="32" name="Text 25"/>
          <p:cNvSpPr/>
          <p:nvPr/>
        </p:nvSpPr>
        <p:spPr>
          <a:xfrm>
            <a:off x="8201025" y="4342130"/>
            <a:ext cx="3241040" cy="1851025"/>
          </a:xfrm>
          <a:prstGeom prst="rect">
            <a:avLst/>
          </a:prstGeom>
          <a:noFill/>
          <a:ln/>
        </p:spPr>
        <p:txBody>
          <a:bodyPr wrap="square" lIns="91440" tIns="45720" rIns="91440" bIns="45720" rtlCol="0" anchor="t">
            <a:spAutoFit/>
          </a:bodyPr>
          <a:lstStyle/>
          <a:p>
            <a:pPr>
              <a:lnSpc>
                <a:spcPct val="120000"/>
              </a:lnSpc>
            </a:pPr>
            <a:r>
              <a:rPr lang="en-US" sz="1400" dirty="0">
                <a:solidFill>
                  <a:srgbClr val="FAF3D7"/>
                </a:solidFill>
                <a:latin typeface="Noto Sans SC" pitchFamily="34" charset="0"/>
                <a:ea typeface="Noto Sans SC" pitchFamily="34" charset="-122"/>
                <a:cs typeface="Noto Sans SC" pitchFamily="34" charset="-120"/>
              </a:rPr>
              <a:t>Understanding AI as a simulation helps set realistic expectations. It can assist with complex tasks but operates within defined parameters and lacks the flexibility and creativity inherent in human intelligence.</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50875" y="597535"/>
            <a:ext cx="2409825" cy="747395"/>
          </a:xfrm>
          <a:prstGeom prst="roundRect">
            <a:avLst>
              <a:gd name="adj" fmla="val 50000"/>
            </a:avLst>
          </a:prstGeom>
          <a:gradFill flip="none" rotWithShape="1">
            <a:gsLst>
              <a:gs pos="0">
                <a:srgbClr val="9BB7F5">
                  <a:alpha val="0"/>
                </a:srgbClr>
              </a:gs>
              <a:gs pos="10000">
                <a:srgbClr val="9BB7F5">
                  <a:alpha val="0"/>
                </a:srgbClr>
              </a:gs>
              <a:gs pos="100000">
                <a:srgbClr val="9BB7F5"/>
              </a:gs>
            </a:gsLst>
            <a:lin ang="10980000" scaled="1"/>
          </a:gradFill>
          <a:ln/>
        </p:spPr>
      </p:sp>
      <p:sp>
        <p:nvSpPr>
          <p:cNvPr id="5" name="Text 3"/>
          <p:cNvSpPr/>
          <p:nvPr/>
        </p:nvSpPr>
        <p:spPr>
          <a:xfrm>
            <a:off x="650875" y="597535"/>
            <a:ext cx="2409825" cy="7473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74370" y="1856105"/>
            <a:ext cx="5678170" cy="4580890"/>
          </a:xfrm>
          <a:custGeom>
            <a:avLst/>
            <a:gdLst/>
            <a:ahLst/>
            <a:cxnLst/>
            <a:rect l="l" t="t" r="r" b="b"/>
            <a:pathLst>
              <a:path w="5678170" h="4580890">
                <a:moveTo>
                  <a:pt x="0" y="277512"/>
                </a:moveTo>
                <a:lnTo>
                  <a:pt x="0" y="4303378"/>
                </a:lnTo>
                <a:cubicBezTo>
                  <a:pt x="0" y="4456642"/>
                  <a:pt x="140664" y="4580890"/>
                  <a:pt x="314181" y="4580890"/>
                </a:cubicBezTo>
                <a:lnTo>
                  <a:pt x="4386359" y="4580890"/>
                </a:lnTo>
                <a:cubicBezTo>
                  <a:pt x="4534313" y="4580890"/>
                  <a:pt x="4662216" y="4489716"/>
                  <a:pt x="4693458" y="4361977"/>
                </a:cubicBezTo>
                <a:lnTo>
                  <a:pt x="5678170" y="336116"/>
                </a:lnTo>
                <a:cubicBezTo>
                  <a:pt x="5720452" y="163237"/>
                  <a:pt x="5571310" y="0"/>
                  <a:pt x="5371070" y="0"/>
                </a:cubicBezTo>
                <a:lnTo>
                  <a:pt x="314181" y="0"/>
                </a:lnTo>
                <a:cubicBezTo>
                  <a:pt x="140664" y="0"/>
                  <a:pt x="0" y="124246"/>
                  <a:pt x="0" y="277512"/>
                </a:cubicBezTo>
                <a:close/>
              </a:path>
            </a:pathLst>
          </a:custGeom>
          <a:solidFill>
            <a:srgbClr val="ECE4CD"/>
          </a:solidFill>
          <a:ln/>
        </p:spPr>
      </p:sp>
      <p:sp>
        <p:nvSpPr>
          <p:cNvPr id="7" name="Text 5"/>
          <p:cNvSpPr/>
          <p:nvPr/>
        </p:nvSpPr>
        <p:spPr>
          <a:xfrm>
            <a:off x="674370" y="1856105"/>
            <a:ext cx="5678170" cy="45808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flipH="1" flipV="1">
            <a:off x="5763895" y="1856105"/>
            <a:ext cx="5656580" cy="4580890"/>
          </a:xfrm>
          <a:custGeom>
            <a:avLst/>
            <a:gdLst/>
            <a:ahLst/>
            <a:cxnLst/>
            <a:rect l="l" t="t" r="r" b="b"/>
            <a:pathLst>
              <a:path w="5656580" h="4580890">
                <a:moveTo>
                  <a:pt x="0" y="277512"/>
                </a:moveTo>
                <a:lnTo>
                  <a:pt x="0" y="4303378"/>
                </a:lnTo>
                <a:cubicBezTo>
                  <a:pt x="0" y="4456642"/>
                  <a:pt x="140129" y="4580890"/>
                  <a:pt x="312986" y="4580890"/>
                </a:cubicBezTo>
                <a:lnTo>
                  <a:pt x="4369681" y="4580890"/>
                </a:lnTo>
                <a:cubicBezTo>
                  <a:pt x="4517072" y="4580890"/>
                  <a:pt x="4644489" y="4489716"/>
                  <a:pt x="4675612" y="4361977"/>
                </a:cubicBezTo>
                <a:lnTo>
                  <a:pt x="5656580" y="336116"/>
                </a:lnTo>
                <a:cubicBezTo>
                  <a:pt x="5698701" y="163237"/>
                  <a:pt x="5550127" y="0"/>
                  <a:pt x="5350648" y="0"/>
                </a:cubicBezTo>
                <a:lnTo>
                  <a:pt x="312986" y="0"/>
                </a:lnTo>
                <a:cubicBezTo>
                  <a:pt x="140129" y="0"/>
                  <a:pt x="0" y="124246"/>
                  <a:pt x="0" y="277512"/>
                </a:cubicBezTo>
                <a:close/>
              </a:path>
            </a:pathLst>
          </a:custGeom>
          <a:solidFill>
            <a:srgbClr val="C3D3F9"/>
          </a:solidFill>
          <a:ln/>
        </p:spPr>
      </p:sp>
      <p:sp>
        <p:nvSpPr>
          <p:cNvPr id="9" name="Text 7"/>
          <p:cNvSpPr/>
          <p:nvPr/>
        </p:nvSpPr>
        <p:spPr>
          <a:xfrm>
            <a:off x="5763895" y="1856105"/>
            <a:ext cx="5656580" cy="458089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8-27-19:59:59-d2nf6fp8bjvh7rlj02c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5445" y="1932940"/>
            <a:ext cx="3801745" cy="4926330"/>
          </a:xfrm>
          <a:prstGeom prst="rect">
            <a:avLst/>
          </a:prstGeom>
        </p:spPr>
      </p:pic>
      <p:pic>
        <p:nvPicPr>
          <p:cNvPr id="11" name="Image 1" descr="https://kimi-img.moonshot.cn/pub/slides/slides_tmpl/image/25-08-27-19:59:59-d2nf6fp8bjvh7rlj02d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3320" y="635"/>
            <a:ext cx="1682750" cy="1518920"/>
          </a:xfrm>
          <a:prstGeom prst="rect">
            <a:avLst/>
          </a:prstGeom>
        </p:spPr>
      </p:pic>
      <p:sp>
        <p:nvSpPr>
          <p:cNvPr id="12" name="Text 8"/>
          <p:cNvSpPr/>
          <p:nvPr/>
        </p:nvSpPr>
        <p:spPr>
          <a:xfrm>
            <a:off x="889000" y="648335"/>
            <a:ext cx="8876665" cy="611584"/>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Machine Learning vs Neural Networks</a:t>
            </a:r>
            <a:endParaRPr lang="en-US" sz="1600" dirty="0"/>
          </a:p>
        </p:txBody>
      </p:sp>
      <p:sp>
        <p:nvSpPr>
          <p:cNvPr id="13" name="Shape 9"/>
          <p:cNvSpPr/>
          <p:nvPr/>
        </p:nvSpPr>
        <p:spPr>
          <a:xfrm>
            <a:off x="9899015" y="2307590"/>
            <a:ext cx="795655" cy="396240"/>
          </a:xfrm>
          <a:prstGeom prst="roundRect">
            <a:avLst>
              <a:gd name="adj" fmla="val 50000"/>
            </a:avLst>
          </a:prstGeom>
          <a:solidFill>
            <a:srgbClr val="FAF3D7"/>
          </a:solidFill>
          <a:ln w="38100">
            <a:solidFill>
              <a:srgbClr val="222A35"/>
            </a:solidFill>
            <a:prstDash val="solid"/>
          </a:ln>
        </p:spPr>
      </p:sp>
      <p:sp>
        <p:nvSpPr>
          <p:cNvPr id="14" name="Text 10"/>
          <p:cNvSpPr/>
          <p:nvPr/>
        </p:nvSpPr>
        <p:spPr>
          <a:xfrm>
            <a:off x="9899015" y="2307590"/>
            <a:ext cx="795655" cy="39624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1282700" y="2307590"/>
            <a:ext cx="795655" cy="396240"/>
          </a:xfrm>
          <a:prstGeom prst="roundRect">
            <a:avLst>
              <a:gd name="adj" fmla="val 50000"/>
            </a:avLst>
          </a:prstGeom>
          <a:solidFill>
            <a:srgbClr val="C3D3F9"/>
          </a:solidFill>
          <a:ln w="38100">
            <a:solidFill>
              <a:srgbClr val="222A35"/>
            </a:solidFill>
            <a:prstDash val="solid"/>
          </a:ln>
        </p:spPr>
      </p:sp>
      <p:sp>
        <p:nvSpPr>
          <p:cNvPr id="16" name="Text 12"/>
          <p:cNvSpPr/>
          <p:nvPr/>
        </p:nvSpPr>
        <p:spPr>
          <a:xfrm>
            <a:off x="1282700" y="2307590"/>
            <a:ext cx="795655" cy="39624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3"/>
          <p:cNvSpPr/>
          <p:nvPr/>
        </p:nvSpPr>
        <p:spPr>
          <a:xfrm>
            <a:off x="1282700" y="2341245"/>
            <a:ext cx="795655" cy="306705"/>
          </a:xfrm>
          <a:prstGeom prst="rect">
            <a:avLst/>
          </a:prstGeom>
          <a:noFill/>
          <a:ln/>
        </p:spPr>
        <p:txBody>
          <a:bodyPr wrap="square" lIns="91440" tIns="45720" rIns="91440" bIns="45720" rtlCol="0" anchor="t"/>
          <a:lstStyle/>
          <a:p>
            <a:pPr algn="ctr">
              <a:lnSpc>
                <a:spcPct val="100000"/>
              </a:lnSpc>
            </a:pPr>
            <a:r>
              <a:rPr lang="en-US" sz="1600" b="1" dirty="0">
                <a:solidFill>
                  <a:srgbClr val="171717"/>
                </a:solidFill>
                <a:latin typeface="Noto Sans SC" pitchFamily="34" charset="0"/>
                <a:ea typeface="Noto Sans SC" pitchFamily="34" charset="-122"/>
                <a:cs typeface="Noto Sans SC" pitchFamily="34" charset="-120"/>
              </a:rPr>
              <a:t>01</a:t>
            </a:r>
            <a:endParaRPr lang="en-US" sz="1600" dirty="0"/>
          </a:p>
        </p:txBody>
      </p:sp>
      <p:sp>
        <p:nvSpPr>
          <p:cNvPr id="18" name="Text 14"/>
          <p:cNvSpPr/>
          <p:nvPr/>
        </p:nvSpPr>
        <p:spPr>
          <a:xfrm>
            <a:off x="889000" y="2936240"/>
            <a:ext cx="3461385"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Machine Learning Overview</a:t>
            </a:r>
            <a:endParaRPr lang="en-US" sz="1600" dirty="0"/>
          </a:p>
        </p:txBody>
      </p:sp>
      <p:sp>
        <p:nvSpPr>
          <p:cNvPr id="19" name="Text 15"/>
          <p:cNvSpPr/>
          <p:nvPr/>
        </p:nvSpPr>
        <p:spPr>
          <a:xfrm>
            <a:off x="888365" y="3742690"/>
            <a:ext cx="3462655" cy="1664494"/>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Machine Learning (ML) is a subset of AI that focuses on learning patterns from data. It enables systems to make predictions or decisions based on input data, improving accuracy over time through training and experience.</a:t>
            </a:r>
            <a:endParaRPr lang="en-US" sz="1600" dirty="0"/>
          </a:p>
        </p:txBody>
      </p:sp>
      <p:sp>
        <p:nvSpPr>
          <p:cNvPr id="20" name="Text 16"/>
          <p:cNvSpPr/>
          <p:nvPr/>
        </p:nvSpPr>
        <p:spPr>
          <a:xfrm>
            <a:off x="9899015" y="2341245"/>
            <a:ext cx="795655" cy="306705"/>
          </a:xfrm>
          <a:prstGeom prst="rect">
            <a:avLst/>
          </a:prstGeom>
          <a:noFill/>
          <a:ln/>
        </p:spPr>
        <p:txBody>
          <a:bodyPr wrap="square" lIns="91440" tIns="45720" rIns="91440" bIns="45720" rtlCol="0" anchor="t"/>
          <a:lstStyle/>
          <a:p>
            <a:pPr algn="ctr">
              <a:lnSpc>
                <a:spcPct val="100000"/>
              </a:lnSpc>
            </a:pPr>
            <a:r>
              <a:rPr lang="en-US" sz="1600" b="1" dirty="0">
                <a:solidFill>
                  <a:srgbClr val="171717"/>
                </a:solidFill>
                <a:latin typeface="Noto Sans SC" pitchFamily="34" charset="0"/>
                <a:ea typeface="Noto Sans SC" pitchFamily="34" charset="-122"/>
                <a:cs typeface="Noto Sans SC" pitchFamily="34" charset="-120"/>
              </a:rPr>
              <a:t>02</a:t>
            </a:r>
            <a:endParaRPr lang="en-US" sz="1600" dirty="0"/>
          </a:p>
        </p:txBody>
      </p:sp>
      <p:sp>
        <p:nvSpPr>
          <p:cNvPr id="21" name="Text 17"/>
          <p:cNvSpPr/>
          <p:nvPr/>
        </p:nvSpPr>
        <p:spPr>
          <a:xfrm>
            <a:off x="7636510" y="2950210"/>
            <a:ext cx="3462020"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Neural Networks as a Subset</a:t>
            </a:r>
            <a:endParaRPr lang="en-US" sz="1600" dirty="0"/>
          </a:p>
        </p:txBody>
      </p:sp>
      <p:sp>
        <p:nvSpPr>
          <p:cNvPr id="22" name="Text 18"/>
          <p:cNvSpPr/>
          <p:nvPr/>
        </p:nvSpPr>
        <p:spPr>
          <a:xfrm>
            <a:off x="7635875" y="3756660"/>
            <a:ext cx="3463290" cy="1941909"/>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Neural Networks are a type of ML model inspired by the human brain. They consist of layers of interconnected nodes that process inputs and produce outputs, making them highly effective for complex tasks like image and speech recognition.</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924675"/>
          </a:xfrm>
          <a:prstGeom prst="rect">
            <a:avLst/>
          </a:prstGeom>
          <a:solidFill>
            <a:srgbClr val="FAF3D7"/>
          </a:solidFill>
          <a:ln/>
        </p:spPr>
      </p:sp>
      <p:sp>
        <p:nvSpPr>
          <p:cNvPr id="3" name="Text 1"/>
          <p:cNvSpPr/>
          <p:nvPr/>
        </p:nvSpPr>
        <p:spPr>
          <a:xfrm>
            <a:off x="0" y="0"/>
            <a:ext cx="12192000" cy="692467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9-d2nf6fp8bjvh7rlj031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1960" y="1806575"/>
            <a:ext cx="4232910" cy="5325745"/>
          </a:xfrm>
          <a:prstGeom prst="rect">
            <a:avLst/>
          </a:prstGeom>
        </p:spPr>
      </p:pic>
      <p:sp>
        <p:nvSpPr>
          <p:cNvPr id="5" name="Text 2"/>
          <p:cNvSpPr/>
          <p:nvPr/>
        </p:nvSpPr>
        <p:spPr>
          <a:xfrm>
            <a:off x="4427855" y="574675"/>
            <a:ext cx="3522980" cy="1949450"/>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Language Models in Action</a:t>
            </a:r>
            <a:endParaRPr lang="en-US" sz="1600" dirty="0"/>
          </a:p>
        </p:txBody>
      </p:sp>
      <p:sp>
        <p:nvSpPr>
          <p:cNvPr id="6" name="Shape 3"/>
          <p:cNvSpPr/>
          <p:nvPr/>
        </p:nvSpPr>
        <p:spPr>
          <a:xfrm>
            <a:off x="8120380" y="400685"/>
            <a:ext cx="3742055" cy="6082665"/>
          </a:xfrm>
          <a:prstGeom prst="roundRect">
            <a:avLst>
              <a:gd name="adj" fmla="val 9814"/>
            </a:avLst>
          </a:prstGeom>
          <a:solidFill>
            <a:srgbClr val="B2C3F7"/>
          </a:solidFill>
          <a:ln w="38100">
            <a:solidFill>
              <a:srgbClr val="171717"/>
            </a:solidFill>
            <a:prstDash val="solid"/>
          </a:ln>
        </p:spPr>
      </p:sp>
      <p:sp>
        <p:nvSpPr>
          <p:cNvPr id="7" name="Text 4"/>
          <p:cNvSpPr/>
          <p:nvPr/>
        </p:nvSpPr>
        <p:spPr>
          <a:xfrm>
            <a:off x="8120380" y="400685"/>
            <a:ext cx="3742055" cy="60826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320675" y="400685"/>
            <a:ext cx="3742055" cy="6082665"/>
          </a:xfrm>
          <a:prstGeom prst="roundRect">
            <a:avLst>
              <a:gd name="adj" fmla="val 9814"/>
            </a:avLst>
          </a:prstGeom>
          <a:solidFill>
            <a:srgbClr val="B2C3F7"/>
          </a:solidFill>
          <a:ln w="38100">
            <a:solidFill>
              <a:srgbClr val="171717"/>
            </a:solidFill>
            <a:prstDash val="solid"/>
          </a:ln>
        </p:spPr>
      </p:sp>
      <p:sp>
        <p:nvSpPr>
          <p:cNvPr id="9" name="Text 6"/>
          <p:cNvSpPr/>
          <p:nvPr/>
        </p:nvSpPr>
        <p:spPr>
          <a:xfrm>
            <a:off x="320675" y="400685"/>
            <a:ext cx="3742055" cy="60826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560070" y="613410"/>
            <a:ext cx="3503295" cy="642620"/>
          </a:xfrm>
          <a:prstGeom prst="roundRect">
            <a:avLst>
              <a:gd name="adj" fmla="val 16667"/>
            </a:avLst>
          </a:prstGeom>
          <a:solidFill>
            <a:srgbClr val="FCF8E5"/>
          </a:solidFill>
          <a:ln w="38100">
            <a:solidFill>
              <a:srgbClr val="1E386B"/>
            </a:solidFill>
            <a:prstDash val="solid"/>
          </a:ln>
        </p:spPr>
      </p:sp>
      <p:sp>
        <p:nvSpPr>
          <p:cNvPr id="11" name="Text 8"/>
          <p:cNvSpPr/>
          <p:nvPr/>
        </p:nvSpPr>
        <p:spPr>
          <a:xfrm>
            <a:off x="560070" y="613410"/>
            <a:ext cx="3503295" cy="64262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560070" y="3543935"/>
            <a:ext cx="3503295" cy="642620"/>
          </a:xfrm>
          <a:prstGeom prst="roundRect">
            <a:avLst>
              <a:gd name="adj" fmla="val 16667"/>
            </a:avLst>
          </a:prstGeom>
          <a:solidFill>
            <a:srgbClr val="FCF8E5"/>
          </a:solidFill>
          <a:ln w="38100">
            <a:solidFill>
              <a:srgbClr val="1E386B"/>
            </a:solidFill>
            <a:prstDash val="solid"/>
          </a:ln>
        </p:spPr>
      </p:sp>
      <p:sp>
        <p:nvSpPr>
          <p:cNvPr id="13" name="Text 10"/>
          <p:cNvSpPr/>
          <p:nvPr/>
        </p:nvSpPr>
        <p:spPr>
          <a:xfrm>
            <a:off x="560070" y="3543935"/>
            <a:ext cx="3503295" cy="64262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8121015" y="613410"/>
            <a:ext cx="3486785" cy="642620"/>
          </a:xfrm>
          <a:prstGeom prst="roundRect">
            <a:avLst>
              <a:gd name="adj" fmla="val 16667"/>
            </a:avLst>
          </a:prstGeom>
          <a:solidFill>
            <a:srgbClr val="FCF8E5"/>
          </a:solidFill>
          <a:ln w="38100">
            <a:solidFill>
              <a:srgbClr val="1E386B"/>
            </a:solidFill>
            <a:prstDash val="solid"/>
          </a:ln>
        </p:spPr>
      </p:sp>
      <p:sp>
        <p:nvSpPr>
          <p:cNvPr id="15" name="Text 12"/>
          <p:cNvSpPr/>
          <p:nvPr/>
        </p:nvSpPr>
        <p:spPr>
          <a:xfrm>
            <a:off x="8121015" y="613410"/>
            <a:ext cx="3486785" cy="64262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8121015" y="3543935"/>
            <a:ext cx="3486785" cy="642620"/>
          </a:xfrm>
          <a:prstGeom prst="roundRect">
            <a:avLst>
              <a:gd name="adj" fmla="val 16667"/>
            </a:avLst>
          </a:prstGeom>
          <a:solidFill>
            <a:srgbClr val="FCF8E5"/>
          </a:solidFill>
          <a:ln w="38100">
            <a:solidFill>
              <a:srgbClr val="1E386B"/>
            </a:solidFill>
            <a:prstDash val="solid"/>
          </a:ln>
        </p:spPr>
      </p:sp>
      <p:sp>
        <p:nvSpPr>
          <p:cNvPr id="17" name="Text 14"/>
          <p:cNvSpPr/>
          <p:nvPr/>
        </p:nvSpPr>
        <p:spPr>
          <a:xfrm>
            <a:off x="8121015" y="3543935"/>
            <a:ext cx="3486785" cy="64262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3822065" y="732155"/>
            <a:ext cx="464185" cy="467360"/>
          </a:xfrm>
          <a:prstGeom prst="roundRect">
            <a:avLst>
              <a:gd name="adj" fmla="val 50000"/>
            </a:avLst>
          </a:prstGeom>
          <a:solidFill>
            <a:srgbClr val="C15145"/>
          </a:solidFill>
          <a:ln w="38100">
            <a:solidFill>
              <a:srgbClr val="171717"/>
            </a:solidFill>
            <a:prstDash val="solid"/>
          </a:ln>
        </p:spPr>
      </p:sp>
      <p:sp>
        <p:nvSpPr>
          <p:cNvPr id="19" name="Text 16"/>
          <p:cNvSpPr/>
          <p:nvPr/>
        </p:nvSpPr>
        <p:spPr>
          <a:xfrm>
            <a:off x="3822065" y="732155"/>
            <a:ext cx="464185" cy="4673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3822065" y="3657600"/>
            <a:ext cx="464185" cy="467360"/>
          </a:xfrm>
          <a:prstGeom prst="roundRect">
            <a:avLst>
              <a:gd name="adj" fmla="val 50000"/>
            </a:avLst>
          </a:prstGeom>
          <a:solidFill>
            <a:srgbClr val="C15145"/>
          </a:solidFill>
          <a:ln w="38100">
            <a:solidFill>
              <a:srgbClr val="171717"/>
            </a:solidFill>
            <a:prstDash val="solid"/>
          </a:ln>
        </p:spPr>
      </p:sp>
      <p:sp>
        <p:nvSpPr>
          <p:cNvPr id="21" name="Text 18"/>
          <p:cNvSpPr/>
          <p:nvPr/>
        </p:nvSpPr>
        <p:spPr>
          <a:xfrm>
            <a:off x="3822065" y="3657600"/>
            <a:ext cx="464185" cy="4673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7898765" y="732155"/>
            <a:ext cx="464185" cy="467360"/>
          </a:xfrm>
          <a:prstGeom prst="roundRect">
            <a:avLst>
              <a:gd name="adj" fmla="val 50000"/>
            </a:avLst>
          </a:prstGeom>
          <a:solidFill>
            <a:srgbClr val="C15145"/>
          </a:solidFill>
          <a:ln w="38100">
            <a:solidFill>
              <a:srgbClr val="171717"/>
            </a:solidFill>
            <a:prstDash val="solid"/>
          </a:ln>
        </p:spPr>
      </p:sp>
      <p:sp>
        <p:nvSpPr>
          <p:cNvPr id="23" name="Text 20"/>
          <p:cNvSpPr/>
          <p:nvPr/>
        </p:nvSpPr>
        <p:spPr>
          <a:xfrm>
            <a:off x="7898765" y="732155"/>
            <a:ext cx="464185" cy="4673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7898765" y="3657600"/>
            <a:ext cx="464185" cy="467360"/>
          </a:xfrm>
          <a:prstGeom prst="roundRect">
            <a:avLst>
              <a:gd name="adj" fmla="val 50000"/>
            </a:avLst>
          </a:prstGeom>
          <a:solidFill>
            <a:srgbClr val="C15145"/>
          </a:solidFill>
          <a:ln w="38100">
            <a:solidFill>
              <a:srgbClr val="171717"/>
            </a:solidFill>
            <a:prstDash val="solid"/>
          </a:ln>
        </p:spPr>
      </p:sp>
      <p:sp>
        <p:nvSpPr>
          <p:cNvPr id="25" name="Text 22"/>
          <p:cNvSpPr/>
          <p:nvPr/>
        </p:nvSpPr>
        <p:spPr>
          <a:xfrm>
            <a:off x="7898765" y="3657600"/>
            <a:ext cx="464185" cy="467360"/>
          </a:xfrm>
          <a:prstGeom prst="rect">
            <a:avLst/>
          </a:prstGeom>
          <a:noFill/>
          <a:ln/>
        </p:spPr>
        <p:txBody>
          <a:bodyPr wrap="square" lIns="45720" tIns="91440" rIns="91440" bIns="45720" rtlCol="0" anchor="ctr"/>
          <a:lstStyle/>
          <a:p>
            <a:pPr>
              <a:lnSpc>
                <a:spcPct val="100000"/>
              </a:lnSpc>
            </a:pPr>
            <a:endParaRPr lang="en-US" sz="1600" dirty="0"/>
          </a:p>
        </p:txBody>
      </p:sp>
      <p:pic>
        <p:nvPicPr>
          <p:cNvPr id="26" name="Image 1" descr="https://kimi-img.moonshot.cn/pub/slides/slides_tmpl/image/25-08-27-19:59:59-d2nf6fp8bjvh7rlj02g0.sv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360000">
            <a:off x="3532505" y="4549775"/>
            <a:ext cx="1502410" cy="1186180"/>
          </a:xfrm>
          <a:prstGeom prst="rect">
            <a:avLst/>
          </a:prstGeom>
        </p:spPr>
      </p:pic>
      <p:pic>
        <p:nvPicPr>
          <p:cNvPr id="27" name="Image 2" descr="https://kimi-img.moonshot.cn/pub/slides/slides_tmpl/image/25-08-27-19:59:59-d2nf6fp8bjvh7rlj02s0.sv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56990" y="3723640"/>
            <a:ext cx="357505" cy="335280"/>
          </a:xfrm>
          <a:prstGeom prst="rect">
            <a:avLst/>
          </a:prstGeom>
        </p:spPr>
      </p:pic>
      <p:pic>
        <p:nvPicPr>
          <p:cNvPr id="28" name="Image 3" descr="https://kimi-img.moonshot.cn/pub/slides/slides_tmpl/image/25-08-27-19:59:59-d2nf6fp8bjvh7rlj02sg.sv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51470" y="3712210"/>
            <a:ext cx="357505" cy="335280"/>
          </a:xfrm>
          <a:prstGeom prst="rect">
            <a:avLst/>
          </a:prstGeom>
        </p:spPr>
      </p:pic>
      <p:pic>
        <p:nvPicPr>
          <p:cNvPr id="29" name="Image 4" descr="https://kimi-img.moonshot.cn/pub/slides/slides_tmpl/image/25-08-27-19:59:59-d2nf6fp8bjvh7rlj02t0.sv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62705" y="767080"/>
            <a:ext cx="394970" cy="376555"/>
          </a:xfrm>
          <a:prstGeom prst="rect">
            <a:avLst/>
          </a:prstGeom>
        </p:spPr>
      </p:pic>
      <p:pic>
        <p:nvPicPr>
          <p:cNvPr id="30" name="Image 5" descr="https://kimi-img.moonshot.cn/pub/slides/slides_tmpl/image/25-08-27-19:59:59-d2nf6fp8bjvh7rlj02tg.sv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50200" y="791845"/>
            <a:ext cx="351790" cy="335280"/>
          </a:xfrm>
          <a:prstGeom prst="rect">
            <a:avLst/>
          </a:prstGeom>
        </p:spPr>
      </p:pic>
      <p:sp>
        <p:nvSpPr>
          <p:cNvPr id="31" name="Text 23"/>
          <p:cNvSpPr/>
          <p:nvPr/>
        </p:nvSpPr>
        <p:spPr>
          <a:xfrm>
            <a:off x="632460" y="624205"/>
            <a:ext cx="3048000" cy="645160"/>
          </a:xfrm>
          <a:prstGeom prst="rect">
            <a:avLst/>
          </a:prstGeom>
          <a:noFill/>
          <a:ln/>
        </p:spPr>
        <p:txBody>
          <a:bodyPr wrap="square" lIns="91440" tIns="45720" rIns="91440" bIns="45720" rtlCol="0" anchor="ctr"/>
          <a:lstStyle/>
          <a:p>
            <a:pPr algn="ctr">
              <a:lnSpc>
                <a:spcPct val="100000"/>
              </a:lnSpc>
            </a:pPr>
            <a:r>
              <a:rPr lang="en-US" sz="1800" b="1" dirty="0">
                <a:solidFill>
                  <a:srgbClr val="171717"/>
                </a:solidFill>
                <a:latin typeface="Noto Sans SC" pitchFamily="34" charset="0"/>
                <a:ea typeface="Noto Sans SC" pitchFamily="34" charset="-122"/>
                <a:cs typeface="Noto Sans SC" pitchFamily="34" charset="-120"/>
              </a:rPr>
              <a:t>Understanding Language Models</a:t>
            </a:r>
            <a:endParaRPr lang="en-US" sz="1600" dirty="0"/>
          </a:p>
        </p:txBody>
      </p:sp>
      <p:sp>
        <p:nvSpPr>
          <p:cNvPr id="32" name="Text 24"/>
          <p:cNvSpPr/>
          <p:nvPr/>
        </p:nvSpPr>
        <p:spPr>
          <a:xfrm>
            <a:off x="478790" y="1325880"/>
            <a:ext cx="3348355" cy="1851025"/>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Language Models (LMs) are AI systems that predict and generate text by recognizing patterns in language. They analyze vast datasets to understand syntax and semantics, enabling them to produce coherent and contextually relevant text.</a:t>
            </a:r>
            <a:endParaRPr lang="en-US" sz="1600" dirty="0"/>
          </a:p>
        </p:txBody>
      </p:sp>
      <p:sp>
        <p:nvSpPr>
          <p:cNvPr id="33" name="Text 25"/>
          <p:cNvSpPr/>
          <p:nvPr/>
        </p:nvSpPr>
        <p:spPr>
          <a:xfrm>
            <a:off x="632460" y="3568700"/>
            <a:ext cx="3048000" cy="645160"/>
          </a:xfrm>
          <a:prstGeom prst="rect">
            <a:avLst/>
          </a:prstGeom>
          <a:noFill/>
          <a:ln/>
        </p:spPr>
        <p:txBody>
          <a:bodyPr wrap="square" lIns="91440" tIns="45720" rIns="91440" bIns="45720" rtlCol="0" anchor="ctr"/>
          <a:lstStyle/>
          <a:p>
            <a:pPr algn="ctr">
              <a:lnSpc>
                <a:spcPct val="100000"/>
              </a:lnSpc>
            </a:pPr>
            <a:r>
              <a:rPr lang="en-US" sz="1800" b="1" dirty="0">
                <a:solidFill>
                  <a:srgbClr val="171717"/>
                </a:solidFill>
                <a:latin typeface="Noto Sans SC" pitchFamily="34" charset="0"/>
                <a:ea typeface="Noto Sans SC" pitchFamily="34" charset="-122"/>
                <a:cs typeface="Noto Sans SC" pitchFamily="34" charset="-120"/>
              </a:rPr>
              <a:t>Capabilities of LMs</a:t>
            </a:r>
            <a:endParaRPr lang="en-US" sz="1600" dirty="0"/>
          </a:p>
        </p:txBody>
      </p:sp>
      <p:sp>
        <p:nvSpPr>
          <p:cNvPr id="34" name="Text 26"/>
          <p:cNvSpPr/>
          <p:nvPr/>
        </p:nvSpPr>
        <p:spPr>
          <a:xfrm>
            <a:off x="478790" y="4270375"/>
            <a:ext cx="3348355" cy="1851025"/>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LMs can summarize lengthy documents, answer questions accurately, and generate creative content like stories and poems. They are versatile tools for communication, education, and content creation, enhancing productivity and creativity.</a:t>
            </a:r>
            <a:endParaRPr lang="en-US" sz="1600" dirty="0"/>
          </a:p>
        </p:txBody>
      </p:sp>
      <p:sp>
        <p:nvSpPr>
          <p:cNvPr id="35" name="Text 27"/>
          <p:cNvSpPr/>
          <p:nvPr/>
        </p:nvSpPr>
        <p:spPr>
          <a:xfrm>
            <a:off x="8485505" y="624205"/>
            <a:ext cx="3006725" cy="645160"/>
          </a:xfrm>
          <a:prstGeom prst="rect">
            <a:avLst/>
          </a:prstGeom>
          <a:noFill/>
          <a:ln/>
        </p:spPr>
        <p:txBody>
          <a:bodyPr wrap="square" lIns="91440" tIns="45720" rIns="91440" bIns="45720" rtlCol="0" anchor="ctr"/>
          <a:lstStyle/>
          <a:p>
            <a:pPr algn="ctr">
              <a:lnSpc>
                <a:spcPct val="100000"/>
              </a:lnSpc>
            </a:pPr>
            <a:r>
              <a:rPr lang="en-US" sz="1800" b="1" dirty="0">
                <a:solidFill>
                  <a:srgbClr val="171717"/>
                </a:solidFill>
                <a:latin typeface="Noto Sans SC" pitchFamily="34" charset="0"/>
                <a:ea typeface="Noto Sans SC" pitchFamily="34" charset="-122"/>
                <a:cs typeface="Noto Sans SC" pitchFamily="34" charset="-120"/>
              </a:rPr>
              <a:t>Applications in Daily Life</a:t>
            </a:r>
            <a:endParaRPr lang="en-US" sz="1600" dirty="0"/>
          </a:p>
        </p:txBody>
      </p:sp>
      <p:sp>
        <p:nvSpPr>
          <p:cNvPr id="36" name="Text 28"/>
          <p:cNvSpPr/>
          <p:nvPr/>
        </p:nvSpPr>
        <p:spPr>
          <a:xfrm>
            <a:off x="8377555" y="1325880"/>
            <a:ext cx="3287395" cy="1851025"/>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In everyday use, LMs power chatbots, virtual assistants, and content recommendation systems. They help users find information quickly, draft emails, and even assist in language learning, making them integral to modern digital interactions.</a:t>
            </a:r>
            <a:endParaRPr lang="en-US" sz="1600" dirty="0"/>
          </a:p>
        </p:txBody>
      </p:sp>
      <p:sp>
        <p:nvSpPr>
          <p:cNvPr id="37" name="Text 29"/>
          <p:cNvSpPr/>
          <p:nvPr/>
        </p:nvSpPr>
        <p:spPr>
          <a:xfrm>
            <a:off x="8485505" y="3568700"/>
            <a:ext cx="3006725" cy="645160"/>
          </a:xfrm>
          <a:prstGeom prst="rect">
            <a:avLst/>
          </a:prstGeom>
          <a:noFill/>
          <a:ln/>
        </p:spPr>
        <p:txBody>
          <a:bodyPr wrap="square" lIns="91440" tIns="45720" rIns="91440" bIns="45720" rtlCol="0" anchor="ctr"/>
          <a:lstStyle/>
          <a:p>
            <a:pPr algn="ctr">
              <a:lnSpc>
                <a:spcPct val="100000"/>
              </a:lnSpc>
            </a:pPr>
            <a:r>
              <a:rPr lang="en-US" sz="1800" b="1" dirty="0">
                <a:solidFill>
                  <a:srgbClr val="171717"/>
                </a:solidFill>
                <a:latin typeface="Noto Sans SC" pitchFamily="34" charset="0"/>
                <a:ea typeface="Noto Sans SC" pitchFamily="34" charset="-122"/>
                <a:cs typeface="Noto Sans SC" pitchFamily="34" charset="-120"/>
              </a:rPr>
              <a:t>Limitations and Considerations</a:t>
            </a:r>
            <a:endParaRPr lang="en-US" sz="1600" dirty="0"/>
          </a:p>
        </p:txBody>
      </p:sp>
      <p:sp>
        <p:nvSpPr>
          <p:cNvPr id="38" name="Text 30"/>
          <p:cNvSpPr/>
          <p:nvPr/>
        </p:nvSpPr>
        <p:spPr>
          <a:xfrm>
            <a:off x="8377555" y="4270375"/>
            <a:ext cx="3287395" cy="1851025"/>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Despite their capabilities, LMs can generate biased or inaccurate content if trained on flawed data. Users must verify information and be aware of potential biases, ensuring responsible and ethical use of these powerful tools.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02</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41734"/>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Everyday Encounters</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flipV="1">
            <a:off x="-31115" y="-5715"/>
            <a:ext cx="12237085" cy="6863715"/>
          </a:xfrm>
          <a:prstGeom prst="rect">
            <a:avLst/>
          </a:prstGeom>
          <a:solidFill>
            <a:srgbClr val="C15145"/>
          </a:solidFill>
          <a:ln/>
        </p:spPr>
      </p:sp>
      <p:sp>
        <p:nvSpPr>
          <p:cNvPr id="3" name="Text 1"/>
          <p:cNvSpPr/>
          <p:nvPr/>
        </p:nvSpPr>
        <p:spPr>
          <a:xfrm>
            <a:off x="-31115" y="-5715"/>
            <a:ext cx="12237085" cy="68637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1115" y="4795520"/>
            <a:ext cx="12237085" cy="2062480"/>
          </a:xfrm>
          <a:prstGeom prst="rect">
            <a:avLst/>
          </a:prstGeom>
          <a:solidFill>
            <a:srgbClr val="ECE4CD"/>
          </a:solidFill>
          <a:ln/>
        </p:spPr>
      </p:sp>
      <p:sp>
        <p:nvSpPr>
          <p:cNvPr id="5" name="Text 3"/>
          <p:cNvSpPr/>
          <p:nvPr/>
        </p:nvSpPr>
        <p:spPr>
          <a:xfrm>
            <a:off x="-31115" y="4795520"/>
            <a:ext cx="12237085" cy="20624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31115" y="2065655"/>
            <a:ext cx="11035665" cy="3902075"/>
          </a:xfrm>
          <a:prstGeom prst="doubleWave">
            <a:avLst>
              <a:gd name="adj1" fmla="val 6250"/>
              <a:gd name="adj2" fmla="val 0"/>
            </a:avLst>
          </a:prstGeom>
          <a:solidFill>
            <a:srgbClr val="DD5142"/>
          </a:solidFill>
          <a:ln w="38100">
            <a:solidFill>
              <a:srgbClr val="851321"/>
            </a:solidFill>
            <a:prstDash val="solid"/>
          </a:ln>
        </p:spPr>
      </p:sp>
      <p:sp>
        <p:nvSpPr>
          <p:cNvPr id="7" name="Text 5"/>
          <p:cNvSpPr/>
          <p:nvPr/>
        </p:nvSpPr>
        <p:spPr>
          <a:xfrm>
            <a:off x="-31115" y="2065655"/>
            <a:ext cx="11035665" cy="390207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31115" y="1840230"/>
            <a:ext cx="11035665" cy="3902075"/>
          </a:xfrm>
          <a:prstGeom prst="doubleWave">
            <a:avLst>
              <a:gd name="adj1" fmla="val 6250"/>
              <a:gd name="adj2" fmla="val 0"/>
            </a:avLst>
          </a:prstGeom>
          <a:solidFill>
            <a:srgbClr val="FAF3D7"/>
          </a:solidFill>
          <a:ln w="38100">
            <a:solidFill>
              <a:srgbClr val="851321"/>
            </a:solidFill>
            <a:prstDash val="solid"/>
          </a:ln>
        </p:spPr>
      </p:sp>
      <p:sp>
        <p:nvSpPr>
          <p:cNvPr id="9" name="Text 7"/>
          <p:cNvSpPr/>
          <p:nvPr/>
        </p:nvSpPr>
        <p:spPr>
          <a:xfrm>
            <a:off x="-31115" y="1840230"/>
            <a:ext cx="11035665" cy="390207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06375" y="288925"/>
            <a:ext cx="8738235" cy="1379220"/>
          </a:xfrm>
          <a:prstGeom prst="rect">
            <a:avLst/>
          </a:prstGeom>
          <a:noFill/>
          <a:ln/>
        </p:spPr>
        <p:txBody>
          <a:bodyPr wrap="square" lIns="91440" tIns="45720" rIns="91440" bIns="45720" rtlCol="0" anchor="ct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Hidden AI in Daily Life</a:t>
            </a:r>
            <a:endParaRPr lang="en-US" sz="1600" dirty="0"/>
          </a:p>
        </p:txBody>
      </p:sp>
      <p:pic>
        <p:nvPicPr>
          <p:cNvPr id="11" name="Image 0" descr="https://kimi-img.moonshot.cn/pub/slides/slides_tmpl/image/25-08-27-19:59:58-d2nf6fh8bjvh7rlj022g.sv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9190" y="437515"/>
            <a:ext cx="5194300" cy="6534785"/>
          </a:xfrm>
          <a:prstGeom prst="rect">
            <a:avLst/>
          </a:prstGeom>
        </p:spPr>
      </p:pic>
      <p:sp>
        <p:nvSpPr>
          <p:cNvPr id="12" name="Text 9"/>
          <p:cNvSpPr/>
          <p:nvPr/>
        </p:nvSpPr>
        <p:spPr>
          <a:xfrm>
            <a:off x="962660" y="2830195"/>
            <a:ext cx="7691755" cy="374253"/>
          </a:xfrm>
          <a:prstGeom prst="rect">
            <a:avLst/>
          </a:prstGeom>
          <a:noFill/>
          <a:ln/>
        </p:spPr>
        <p:txBody>
          <a:bodyPr wrap="square" lIns="91440" tIns="45720" rIns="91440" bIns="45720" rtlCol="0" anchor="ctr">
            <a:spAutoFit/>
          </a:bodyPr>
          <a:lstStyle/>
          <a:p>
            <a:pPr algn="ctr">
              <a:lnSpc>
                <a:spcPct val="120000"/>
              </a:lnSpc>
            </a:pPr>
            <a:r>
              <a:rPr lang="en-US" sz="2000" b="1" dirty="0">
                <a:solidFill>
                  <a:srgbClr val="171717"/>
                </a:solidFill>
                <a:latin typeface="Noto Sans SC" pitchFamily="34" charset="0"/>
                <a:ea typeface="Noto Sans SC" pitchFamily="34" charset="-122"/>
                <a:cs typeface="Noto Sans SC" pitchFamily="34" charset="-120"/>
              </a:rPr>
              <a:t>Common AI Applications</a:t>
            </a:r>
            <a:endParaRPr lang="en-US" sz="1600" dirty="0"/>
          </a:p>
        </p:txBody>
      </p:sp>
      <p:sp>
        <p:nvSpPr>
          <p:cNvPr id="13" name="Text 10"/>
          <p:cNvSpPr/>
          <p:nvPr/>
        </p:nvSpPr>
        <p:spPr>
          <a:xfrm>
            <a:off x="895350" y="3443605"/>
            <a:ext cx="7867650" cy="1829435"/>
          </a:xfrm>
          <a:prstGeom prst="rect">
            <a:avLst/>
          </a:prstGeom>
          <a:noFill/>
          <a:ln/>
        </p:spPr>
        <p:txBody>
          <a:bodyPr wrap="square" lIns="91440" tIns="45720" rIns="91440" bIns="45720" rtlCol="0" anchor="t"/>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AI is seamlessly integrated into daily life through music and movie recommendations, navigation apps, smart assistants, email spam filters, and photo enhancement tools. These applications enhance user experiences by providing personalized and efficient services.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1659</Words>
  <Application>Microsoft Office PowerPoint</Application>
  <PresentationFormat>Widescreen</PresentationFormat>
  <Paragraphs>175</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MiSans</vt:lpstr>
      <vt:lpstr>Arial</vt:lpstr>
      <vt:lpstr>Noto Sans SC</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Appreciation Bootcamp</dc:title>
  <dc:subject>AI Appreciation Bootcamp</dc:subject>
  <dc:creator>Kimi</dc:creator>
  <cp:lastModifiedBy>Sean</cp:lastModifiedBy>
  <cp:revision>2</cp:revision>
  <dcterms:created xsi:type="dcterms:W3CDTF">2025-12-02T23:29:12Z</dcterms:created>
  <dcterms:modified xsi:type="dcterms:W3CDTF">2025-12-02T23:30:51Z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Appreciation Bootcamp","ContentProducer":"001191110108MACG2KBH8F10000","ProduceID":"d4nnamgh9476hoisop1g","ReservedCode1":"","ContentPropagator":"001191110108MACG2KBH8F20000","PropagateID":"d4nnamgh9476hoisop1g","ReservedCode2":""}</vt:lpwstr>
  </property>
</Properties>
</file>